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74" r:id="rId2"/>
    <p:sldId id="314" r:id="rId3"/>
    <p:sldId id="297" r:id="rId4"/>
    <p:sldId id="296" r:id="rId5"/>
    <p:sldId id="299" r:id="rId6"/>
    <p:sldId id="318" r:id="rId7"/>
    <p:sldId id="320" r:id="rId8"/>
    <p:sldId id="298" r:id="rId9"/>
    <p:sldId id="300" r:id="rId10"/>
    <p:sldId id="301" r:id="rId11"/>
    <p:sldId id="311" r:id="rId12"/>
    <p:sldId id="308" r:id="rId13"/>
    <p:sldId id="307" r:id="rId14"/>
    <p:sldId id="312" r:id="rId15"/>
    <p:sldId id="302" r:id="rId16"/>
    <p:sldId id="315" r:id="rId17"/>
    <p:sldId id="303" r:id="rId18"/>
    <p:sldId id="304" r:id="rId19"/>
    <p:sldId id="321" r:id="rId20"/>
    <p:sldId id="322" r:id="rId21"/>
    <p:sldId id="323" r:id="rId22"/>
    <p:sldId id="324" r:id="rId23"/>
    <p:sldId id="316" r:id="rId24"/>
    <p:sldId id="310" r:id="rId25"/>
    <p:sldId id="317" r:id="rId26"/>
  </p:sldIdLst>
  <p:sldSz cx="9144000" cy="6858000" type="screen4x3"/>
  <p:notesSz cx="6794500" cy="9982200"/>
  <p:defaultTextStyle>
    <a:defPPr>
      <a:defRPr lang="pl-PL"/>
    </a:defPPr>
    <a:lvl1pPr algn="ctr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800000"/>
    <a:srgbClr val="000099"/>
    <a:srgbClr val="006600"/>
    <a:srgbClr val="009900"/>
    <a:srgbClr val="DDDDDD"/>
    <a:srgbClr val="FFFF00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452" autoAdjust="0"/>
    <p:restoredTop sz="96000" autoAdjust="0"/>
  </p:normalViewPr>
  <p:slideViewPr>
    <p:cSldViewPr>
      <p:cViewPr>
        <p:scale>
          <a:sx n="100" d="100"/>
          <a:sy n="100" d="100"/>
        </p:scale>
        <p:origin x="-1866" y="-6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200" d="100"/>
          <a:sy n="200" d="100"/>
        </p:scale>
        <p:origin x="-78" y="-78"/>
      </p:cViewPr>
      <p:guideLst>
        <p:guide orient="horz" pos="3143"/>
        <p:guide pos="213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bistore\Wspolne\WSP\DSC\BUD&#379;ET\Wydzia&#322;%20Bud&#380;etu%20i%20Analiz\ANALIZY%20I%20DANE%20STATYSTYCZNE\01%20-%20INFORMACJE%20DLA%20SZEFA\2012\10b%20-%20Udzia&#322;%20O%20w%20GN%20-%202010-2011%20-%2015%2002%202012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bistore\Wspolne\WSP\DSC\BUD&#379;ET\Wydzia&#322;%20Bud&#380;etu%20i%20Analiz\ANALIZY%20I%20DANE%20STATYSTYCZNE\34%20-%20O%20KSC%20PO%20ANGIELSKU\Prezentacja%20o%20KSC%202012\Wykresy%20do%20prezentacji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bistore\Wspolne\WSP\DSC\BUD&#379;ET\Wydzia&#322;%20Bud&#380;etu%20i%20Analiz\Sprawozdawczo&#347;&#263;\02%20-%20SPRAWOZDANIA%20SSC%20-%20TEKST\SPRAWOZDANIA%20SZEFA%20SC%202009-2010\SPRAWOZDANIE%20SZEFA%20ZA%202010\II%20tura%20SPR%20SC\30%2003%202011\Macioza&#322;&#261;cznik%2028%2003%202011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bistore\Wspolne\WSP\DSC\BUD&#379;ET\Wydzia&#322;%20Bud&#380;etu%20i%20Analiz\ANALIZY%20I%20DANE%20STATYSTYCZNE\01%20-%20INFORMACJE%20DLA%20SZEFA\2012\20%20-%20Wykresy%20do%20prezentacji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bistore\Wspolne\WSP\DSC\BUD&#379;ET\Wydzia&#322;%20Bud&#380;etu%20i%20Analiz\ANALIZY%20I%20DANE%20STATYSTYCZNE\01%20-%20INFORMACJE%20DLA%20SZEFA\2012\20%20-%20Wykresy%20do%20prezentacji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bistore\Wspolne\WSP\DSC\BUD&#379;ET\Wydzia&#322;%20Bud&#380;etu%20i%20Analiz\ANALIZY%20I%20DANE%20STATYSTYCZNE\01%20-%20INFORMACJE%20DLA%20SZEFA\2012\20%20-%20Wykresy%20do%20prezentacji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bistore\Wspolne\WSP\DSC\BUD&#379;ET\Wydzia&#322;%20Bud&#380;etu%20i%20Analiz\ANALIZY%20I%20DANE%20STATYSTYCZNE\01%20-%20INFORMACJE%20DLA%20SZEFA\2012\20%20-%20Wykresy%20do%20prezentacji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bistore\Wspolne\WSP\DSC\BUD&#379;ET\Wydzia&#322;%20Bud&#380;etu%20i%20Analiz\ANALIZY%20I%20DANE%20STATYSTYCZNE\01%20-%20INFORMACJE%20DLA%20SZEFA\2012\20%20-%20Wykresy%20do%20prezentacj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bistore\Wspolne\WSP\DSC\BUD&#379;ET\Wydzia&#322;%20Bud&#380;etu%20i%20Analiz\ANALIZY%20I%20DANE%20STATYSTYCZNE\01%20-%20INFORMACJE%20DLA%20SZEFA\2012\20%20-%20Wykresy%20do%20prezentacji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bistore\Wspolne\WSP\DSC\BUD&#379;ET\Wydzia&#322;%20Bud&#380;etu%20i%20Analiz\ANALIZY%20I%20DANE%20STATYSTYCZNE\34%20-%20O%20KSC%20PO%20ANGIELSKU\Prezentacja%20o%20KSC%202012\Wykresy%20do%20prezentacji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bistore\Wspolne\WSP\DSC\BUD&#379;ET\Wydzia&#322;%20Bud&#380;etu%20i%20Analiz\ANALIZY%20I%20DANE%20STATYSTYCZNE\34%20-%20O%20KSC%20PO%20ANGIELSKU\Prezentacja%20o%20KSC%202012\Wykresy%20do%20prezentacji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bistore\Wspolne\WSP\DSC\BUD&#379;ET\Wydzia&#322;%20Bud&#380;etu%20i%20Analiz\ANALIZY%20I%20DANE%20STATYSTYCZNE\01%20-%20INFORMACJE%20DLA%20SZEFA\2012\20%20-%20Wykresy%20do%20prezentacji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bistore\Wspolne\WSP\DSC\BUD&#379;ET\Wydzia&#322;%20Bud&#380;etu%20i%20Analiz\ANALIZY%20I%20DANE%20STATYSTYCZNE\34%20-%20O%20KSC%20PO%20ANGIELSKU\Prezentacja%20o%20KSC%202012\Wykresy%20do%20prezentacji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bistore\Wspolne\WSP\DSC\BUD&#379;ET\Wydzia&#322;%20Bud&#380;etu%20i%20Analiz\ANALIZY%20I%20DANE%20STATYSTYCZNE\01%20-%20INFORMACJE%20DLA%20SZEFA\2012\20%20-%20Wykresy%20do%20prezentacji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bistore\Wspolne\WSP\DSC\BUD&#379;ET\Wydzia&#322;%20Bud&#380;etu%20i%20Analiz\ANALIZY%20I%20DANE%20STATYSTYCZNE\01%20-%20INFORMACJE%20DLA%20SZEFA\2012\20%20-%20Wykresy%20do%20prezentacji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bistore\Wspolne\WSP\DSC\BUD&#379;ET\Wydzia&#322;%20Bud&#380;etu%20i%20Analiz\ANALIZY%20I%20DANE%20STATYSTYCZNE\34%20-%20O%20KSC%20PO%20ANGIELSKU\Prezentacja%20o%20KSC%202012\Wykresy%20do%20prezentacj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5.5461187744652314E-2"/>
          <c:y val="0.10987939899473494"/>
          <c:w val="0.92952379724033252"/>
          <c:h val="0.70278274513423356"/>
        </c:manualLayout>
      </c:layout>
      <c:barChart>
        <c:barDir val="col"/>
        <c:grouping val="clustered"/>
        <c:ser>
          <c:idx val="0"/>
          <c:order val="0"/>
          <c:dPt>
            <c:idx val="9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1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4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sz="800" b="1"/>
                </a:pPr>
                <a:endParaRPr lang="pl-PL"/>
              </a:p>
            </c:txPr>
            <c:showVal val="1"/>
          </c:dLbls>
          <c:cat>
            <c:strRef>
              <c:f>Arkusz1!$A$2:$A$34</c:f>
              <c:strCache>
                <c:ptCount val="33"/>
                <c:pt idx="0">
                  <c:v>Luksemburg</c:v>
                </c:pt>
                <c:pt idx="1">
                  <c:v>Francja</c:v>
                </c:pt>
                <c:pt idx="2">
                  <c:v>Belgia</c:v>
                </c:pt>
                <c:pt idx="3">
                  <c:v>Grecja</c:v>
                </c:pt>
                <c:pt idx="4">
                  <c:v>Malta</c:v>
                </c:pt>
                <c:pt idx="5">
                  <c:v>Słowacja</c:v>
                </c:pt>
                <c:pt idx="6">
                  <c:v>Węgry</c:v>
                </c:pt>
                <c:pt idx="7">
                  <c:v>Hiszpania</c:v>
                </c:pt>
                <c:pt idx="8">
                  <c:v>Bułgaria</c:v>
                </c:pt>
                <c:pt idx="9">
                  <c:v>UE 15</c:v>
                </c:pt>
                <c:pt idx="10">
                  <c:v>UE 27</c:v>
                </c:pt>
                <c:pt idx="11">
                  <c:v>Niemcy</c:v>
                </c:pt>
                <c:pt idx="12">
                  <c:v>Estonia</c:v>
                </c:pt>
                <c:pt idx="13">
                  <c:v>Cypr</c:v>
                </c:pt>
                <c:pt idx="14">
                  <c:v>Polska</c:v>
                </c:pt>
                <c:pt idx="15">
                  <c:v>Austria</c:v>
                </c:pt>
                <c:pt idx="16">
                  <c:v>Słowenia</c:v>
                </c:pt>
                <c:pt idx="17">
                  <c:v>Holandia</c:v>
                </c:pt>
                <c:pt idx="18">
                  <c:v>Portugalia</c:v>
                </c:pt>
                <c:pt idx="19">
                  <c:v>Czechy</c:v>
                </c:pt>
                <c:pt idx="20">
                  <c:v>Włochy</c:v>
                </c:pt>
                <c:pt idx="21">
                  <c:v>Wielka Brytania</c:v>
                </c:pt>
                <c:pt idx="22">
                  <c:v>Łotwa</c:v>
                </c:pt>
                <c:pt idx="23">
                  <c:v>Litwa</c:v>
                </c:pt>
                <c:pt idx="24">
                  <c:v>Szwecja</c:v>
                </c:pt>
                <c:pt idx="25">
                  <c:v>Chorwacja</c:v>
                </c:pt>
                <c:pt idx="26">
                  <c:v>Norwegia</c:v>
                </c:pt>
                <c:pt idx="27">
                  <c:v>Irlandia</c:v>
                </c:pt>
                <c:pt idx="28">
                  <c:v>Dania</c:v>
                </c:pt>
                <c:pt idx="29">
                  <c:v>Rumunia</c:v>
                </c:pt>
                <c:pt idx="30">
                  <c:v>Finlandia</c:v>
                </c:pt>
                <c:pt idx="31">
                  <c:v>Szwajcaria</c:v>
                </c:pt>
                <c:pt idx="32">
                  <c:v>Islandia</c:v>
                </c:pt>
              </c:strCache>
            </c:strRef>
          </c:cat>
          <c:val>
            <c:numRef>
              <c:f>Arkusz1!$B$2:$B$34</c:f>
              <c:numCache>
                <c:formatCode>0.0%</c:formatCode>
                <c:ptCount val="33"/>
                <c:pt idx="0">
                  <c:v>0.11688888888888889</c:v>
                </c:pt>
                <c:pt idx="1">
                  <c:v>9.7970474018369003E-2</c:v>
                </c:pt>
                <c:pt idx="2">
                  <c:v>8.8189432415575156E-2</c:v>
                </c:pt>
                <c:pt idx="3">
                  <c:v>8.8005295026107516E-2</c:v>
                </c:pt>
                <c:pt idx="4">
                  <c:v>8.7976539589442876E-2</c:v>
                </c:pt>
                <c:pt idx="5">
                  <c:v>8.219583315724982E-2</c:v>
                </c:pt>
                <c:pt idx="6">
                  <c:v>8.0655618662309747E-2</c:v>
                </c:pt>
                <c:pt idx="7">
                  <c:v>7.7207360530504573E-2</c:v>
                </c:pt>
                <c:pt idx="8">
                  <c:v>7.5274160951529029E-2</c:v>
                </c:pt>
                <c:pt idx="9">
                  <c:v>7.2400003905256263E-2</c:v>
                </c:pt>
                <c:pt idx="10">
                  <c:v>7.0988454606841903E-2</c:v>
                </c:pt>
                <c:pt idx="11">
                  <c:v>7.0414890849790981E-2</c:v>
                </c:pt>
                <c:pt idx="12">
                  <c:v>7.0404587448231998E-2</c:v>
                </c:pt>
                <c:pt idx="13">
                  <c:v>6.7919463087248375E-2</c:v>
                </c:pt>
                <c:pt idx="14">
                  <c:v>6.6675264379675012E-2</c:v>
                </c:pt>
                <c:pt idx="15">
                  <c:v>6.5830198561973238E-2</c:v>
                </c:pt>
                <c:pt idx="16">
                  <c:v>6.5100031756113133E-2</c:v>
                </c:pt>
                <c:pt idx="17">
                  <c:v>6.4697256893530355E-2</c:v>
                </c:pt>
                <c:pt idx="18">
                  <c:v>6.4528091971073676E-2</c:v>
                </c:pt>
                <c:pt idx="19">
                  <c:v>6.4327604050406953E-2</c:v>
                </c:pt>
                <c:pt idx="20">
                  <c:v>6.3342934709191681E-2</c:v>
                </c:pt>
                <c:pt idx="21">
                  <c:v>6.3068732847739575E-2</c:v>
                </c:pt>
                <c:pt idx="22">
                  <c:v>6.2658677769879156E-2</c:v>
                </c:pt>
                <c:pt idx="23">
                  <c:v>5.9395170063093805E-2</c:v>
                </c:pt>
                <c:pt idx="24">
                  <c:v>5.8315334773218166E-2</c:v>
                </c:pt>
                <c:pt idx="25">
                  <c:v>5.6373826903024012E-2</c:v>
                </c:pt>
                <c:pt idx="26">
                  <c:v>5.609526794108434E-2</c:v>
                </c:pt>
                <c:pt idx="27">
                  <c:v>5.5718637496538437E-2</c:v>
                </c:pt>
                <c:pt idx="28">
                  <c:v>5.4946264167553119E-2</c:v>
                </c:pt>
                <c:pt idx="29">
                  <c:v>5.0287620925370285E-2</c:v>
                </c:pt>
                <c:pt idx="30">
                  <c:v>4.7619047619047644E-2</c:v>
                </c:pt>
                <c:pt idx="31">
                  <c:v>4.5353653234479797E-2</c:v>
                </c:pt>
                <c:pt idx="32">
                  <c:v>4.1249263406010581E-2</c:v>
                </c:pt>
              </c:numCache>
            </c:numRef>
          </c:val>
        </c:ser>
        <c:axId val="66684032"/>
        <c:axId val="66685568"/>
      </c:barChart>
      <c:catAx>
        <c:axId val="66684032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66685568"/>
        <c:crosses val="autoZero"/>
        <c:auto val="1"/>
        <c:lblAlgn val="ctr"/>
        <c:lblOffset val="100"/>
      </c:catAx>
      <c:valAx>
        <c:axId val="66685568"/>
        <c:scaling>
          <c:orientation val="minMax"/>
          <c:max val="0.14000000000000001"/>
        </c:scaling>
        <c:axPos val="l"/>
        <c:majorGridlines/>
        <c:numFmt formatCode="0.0%" sourceLinked="1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66684032"/>
        <c:crosses val="autoZero"/>
        <c:crossBetween val="between"/>
      </c:valAx>
    </c:plotArea>
    <c:plotVisOnly val="1"/>
    <c:dispBlanksAs val="gap"/>
  </c:chart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3.1092821216278009E-2"/>
          <c:y val="3.7116345467523404E-2"/>
          <c:w val="0.95976223136716954"/>
          <c:h val="0.82108257881041058"/>
        </c:manualLayout>
      </c:layout>
      <c:pie3DChart>
        <c:varyColors val="1"/>
      </c:pie3DChart>
    </c:plotArea>
    <c:legend>
      <c:legendPos val="b"/>
      <c:layout>
        <c:manualLayout>
          <c:xMode val="edge"/>
          <c:yMode val="edge"/>
          <c:x val="2.1760654403797403E-4"/>
          <c:y val="0.83154597110050765"/>
          <c:w val="0.99978239345596043"/>
          <c:h val="0.15132340791448179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pl-PL"/>
        </a:p>
      </c:txPr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view3D>
      <c:rAngAx val="1"/>
    </c:view3D>
    <c:plotArea>
      <c:layout>
        <c:manualLayout>
          <c:layoutTarget val="inner"/>
          <c:xMode val="edge"/>
          <c:yMode val="edge"/>
          <c:x val="0.11309290665589875"/>
          <c:y val="3.4482141345235084E-2"/>
          <c:w val="0.86238845144357401"/>
          <c:h val="0.6942835371385051"/>
        </c:manualLayout>
      </c:layout>
      <c:bar3DChart>
        <c:barDir val="col"/>
        <c:grouping val="clustered"/>
        <c:ser>
          <c:idx val="0"/>
          <c:order val="0"/>
          <c:dPt>
            <c:idx val="1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0"/>
                  <c:y val="-5.5478502080443838E-3"/>
                </c:manualLayout>
              </c:layout>
              <c:showVal val="1"/>
            </c:dLbl>
            <c:dLbl>
              <c:idx val="1"/>
              <c:layout>
                <c:manualLayout>
                  <c:x val="6.2305295950156178E-3"/>
                  <c:y val="-5.5478502080443994E-3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6 </a:t>
                    </a:r>
                    <a:r>
                      <a:rPr lang="pl-PL" b="1"/>
                      <a:t>803</a:t>
                    </a:r>
                    <a:endParaRPr lang="en-US" b="1"/>
                  </a:p>
                </c:rich>
              </c:tx>
              <c:showVal val="1"/>
            </c:dLbl>
            <c:dLbl>
              <c:idx val="2"/>
              <c:layout>
                <c:manualLayout>
                  <c:x val="1.0384215991692627E-3"/>
                  <c:y val="-1.1095700416088821E-2"/>
                </c:manualLayout>
              </c:layout>
              <c:showVal val="1"/>
            </c:dLbl>
            <c:dLbl>
              <c:idx val="3"/>
              <c:layout>
                <c:manualLayout>
                  <c:x val="2.0768431983385228E-3"/>
                  <c:y val="-1.2944983818770229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5 7</a:t>
                    </a:r>
                    <a:r>
                      <a:rPr lang="pl-PL" b="1"/>
                      <a:t>10</a:t>
                    </a:r>
                    <a:endParaRPr lang="en-US" b="1"/>
                  </a:p>
                </c:rich>
              </c:tx>
              <c:showVal val="1"/>
            </c:dLbl>
            <c:dLbl>
              <c:idx val="4"/>
              <c:layout>
                <c:manualLayout>
                  <c:x val="1.0384215991692627E-3"/>
                  <c:y val="-1.2944983818770265E-2"/>
                </c:manualLayout>
              </c:layout>
              <c:showVal val="1"/>
            </c:dLbl>
            <c:dLbl>
              <c:idx val="5"/>
              <c:layout>
                <c:manualLayout>
                  <c:x val="2.0768431983385228E-3"/>
                  <c:y val="-1.1095700416088821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4 </a:t>
                    </a:r>
                    <a:r>
                      <a:rPr lang="pl-PL" b="1"/>
                      <a:t>496</a:t>
                    </a:r>
                    <a:endParaRPr lang="en-US" b="1"/>
                  </a:p>
                </c:rich>
              </c:tx>
              <c:showVal val="1"/>
            </c:dLbl>
            <c:dLbl>
              <c:idx val="6"/>
              <c:layout>
                <c:manualLayout>
                  <c:x val="0"/>
                  <c:y val="-1.2944983818770229E-2"/>
                </c:manualLayout>
              </c:layout>
              <c:showVal val="1"/>
            </c:dLbl>
            <c:dLbl>
              <c:idx val="7"/>
              <c:layout>
                <c:manualLayout>
                  <c:x val="6.2305295950156178E-3"/>
                  <c:y val="-2.404068423485883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3 8</a:t>
                    </a:r>
                    <a:r>
                      <a:rPr lang="pl-PL" b="1"/>
                      <a:t>50</a:t>
                    </a:r>
                    <a:endParaRPr lang="en-US" b="1"/>
                  </a:p>
                </c:rich>
              </c:tx>
              <c:showVal val="1"/>
            </c:dLbl>
            <c:dLbl>
              <c:idx val="8"/>
              <c:layout>
                <c:manualLayout>
                  <c:x val="5.1921079958463139E-3"/>
                  <c:y val="-1.1095700416088821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3 62</a:t>
                    </a:r>
                    <a:r>
                      <a:rPr lang="pl-PL" b="1"/>
                      <a:t>1</a:t>
                    </a:r>
                    <a:endParaRPr lang="en-US" b="1"/>
                  </a:p>
                </c:rich>
              </c:tx>
              <c:showVal val="1"/>
            </c:dLbl>
            <c:dLbl>
              <c:idx val="9"/>
              <c:layout>
                <c:manualLayout>
                  <c:x val="0"/>
                  <c:y val="-1.4794267221451678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2 88</a:t>
                    </a:r>
                    <a:r>
                      <a:rPr lang="pl-PL" b="1"/>
                      <a:t>1</a:t>
                    </a:r>
                    <a:endParaRPr lang="en-US" b="1"/>
                  </a:p>
                </c:rich>
              </c:tx>
              <c:showVal val="1"/>
            </c:dLbl>
            <c:dLbl>
              <c:idx val="10"/>
              <c:layout>
                <c:manualLayout>
                  <c:x val="1.0384215991692627E-3"/>
                  <c:y val="-1.1095700416088781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4 63</a:t>
                    </a:r>
                    <a:r>
                      <a:rPr lang="pl-PL" b="1"/>
                      <a:t>2</a:t>
                    </a:r>
                    <a:endParaRPr lang="en-US" b="1"/>
                  </a:p>
                </c:rich>
              </c:tx>
              <c:showVal val="1"/>
            </c:dLbl>
            <c:spPr>
              <a:solidFill>
                <a:schemeClr val="bg1">
                  <a:lumMod val="95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100" b="1"/>
                </a:pPr>
                <a:endParaRPr lang="pl-PL"/>
              </a:p>
            </c:txPr>
            <c:showVal val="1"/>
          </c:dLbls>
          <c:cat>
            <c:strRef>
              <c:f>'3'!$A$103:$A$113</c:f>
              <c:strCache>
                <c:ptCount val="11"/>
                <c:pt idx="0">
                  <c:v>Placówki zagraniczne</c:v>
                </c:pt>
                <c:pt idx="1">
                  <c:v>Ministerstwa</c:v>
                </c:pt>
                <c:pt idx="2">
                  <c:v>Urzędy kontroli skarbowej</c:v>
                </c:pt>
                <c:pt idx="3">
                  <c:v>Urzędy centralne</c:v>
                </c:pt>
                <c:pt idx="4">
                  <c:v>Izby skarbowe</c:v>
                </c:pt>
                <c:pt idx="5">
                  <c:v>Urzędy skarbowe</c:v>
                </c:pt>
                <c:pt idx="6">
                  <c:v>Urzędy wojewódzkie</c:v>
                </c:pt>
                <c:pt idx="7">
                  <c:v>Pozostała administracja niezespolona i inne</c:v>
                </c:pt>
                <c:pt idx="8">
                  <c:v>Wojewódzka administracja zespolona</c:v>
                </c:pt>
                <c:pt idx="9">
                  <c:v>Powiatowa administracja zespolona</c:v>
                </c:pt>
                <c:pt idx="10">
                  <c:v>OGÓŁEM</c:v>
                </c:pt>
              </c:strCache>
            </c:strRef>
          </c:cat>
          <c:val>
            <c:numRef>
              <c:f>'3'!$B$103:$B$113</c:f>
              <c:numCache>
                <c:formatCode>#,##0</c:formatCode>
                <c:ptCount val="11"/>
                <c:pt idx="0">
                  <c:v>7491</c:v>
                </c:pt>
                <c:pt idx="1">
                  <c:v>6791</c:v>
                </c:pt>
                <c:pt idx="2">
                  <c:v>6256</c:v>
                </c:pt>
                <c:pt idx="3">
                  <c:v>5716</c:v>
                </c:pt>
                <c:pt idx="4">
                  <c:v>5097</c:v>
                </c:pt>
                <c:pt idx="5">
                  <c:v>4501</c:v>
                </c:pt>
                <c:pt idx="6">
                  <c:v>4181</c:v>
                </c:pt>
                <c:pt idx="7">
                  <c:v>3811</c:v>
                </c:pt>
                <c:pt idx="8">
                  <c:v>3625</c:v>
                </c:pt>
                <c:pt idx="9">
                  <c:v>2886</c:v>
                </c:pt>
                <c:pt idx="10">
                  <c:v>4634</c:v>
                </c:pt>
              </c:numCache>
            </c:numRef>
          </c:val>
        </c:ser>
        <c:shape val="box"/>
        <c:axId val="44373504"/>
        <c:axId val="44375040"/>
        <c:axId val="0"/>
      </c:bar3DChart>
      <c:catAx>
        <c:axId val="44373504"/>
        <c:scaling>
          <c:orientation val="minMax"/>
        </c:scaling>
        <c:axPos val="b"/>
        <c:tickLblPos val="nextTo"/>
        <c:txPr>
          <a:bodyPr rot="-1800000" vert="horz" anchor="ctr" anchorCtr="1"/>
          <a:lstStyle/>
          <a:p>
            <a:pPr>
              <a:defRPr sz="900"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44375040"/>
        <c:crosses val="autoZero"/>
        <c:auto val="1"/>
        <c:lblAlgn val="ctr"/>
        <c:lblOffset val="100"/>
      </c:catAx>
      <c:valAx>
        <c:axId val="44375040"/>
        <c:scaling>
          <c:orientation val="minMax"/>
        </c:scaling>
        <c:axPos val="l"/>
        <c:majorGridlines/>
        <c:numFmt formatCode="#,##0" sourceLinked="1"/>
        <c:tickLblPos val="nextTo"/>
        <c:crossAx val="44373504"/>
        <c:crosses val="autoZero"/>
        <c:crossBetween val="between"/>
      </c:valAx>
    </c:plotArea>
    <c:plotVisOnly val="1"/>
    <c:dispBlanksAs val="gap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view3D>
      <c:rAngAx val="1"/>
    </c:view3D>
    <c:plotArea>
      <c:layout/>
      <c:bar3DChart>
        <c:barDir val="col"/>
        <c:grouping val="clustered"/>
        <c:shape val="box"/>
        <c:axId val="67637248"/>
        <c:axId val="67638784"/>
        <c:axId val="0"/>
      </c:bar3DChart>
      <c:catAx>
        <c:axId val="67637248"/>
        <c:scaling>
          <c:orientation val="maxMin"/>
        </c:scaling>
        <c:axPos val="b"/>
        <c:tickLblPos val="nextTo"/>
        <c:crossAx val="67638784"/>
        <c:crosses val="autoZero"/>
        <c:auto val="1"/>
        <c:lblAlgn val="ctr"/>
        <c:lblOffset val="100"/>
      </c:catAx>
      <c:valAx>
        <c:axId val="67638784"/>
        <c:scaling>
          <c:orientation val="minMax"/>
        </c:scaling>
        <c:axPos val="r"/>
        <c:majorGridlines/>
        <c:numFmt formatCode="#,##0.0" sourceLinked="1"/>
        <c:tickLblPos val="high"/>
        <c:crossAx val="67637248"/>
        <c:crosses val="autoZero"/>
        <c:crossBetween val="between"/>
      </c:valAx>
    </c:plotArea>
    <c:plotVisOnly val="1"/>
    <c:dispBlanksAs val="gap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/>
      <c:barChart>
        <c:barDir val="col"/>
        <c:grouping val="clustered"/>
        <c:ser>
          <c:idx val="0"/>
          <c:order val="0"/>
          <c:tx>
            <c:strRef>
              <c:f>Arkusz7!$E$3</c:f>
              <c:strCache>
                <c:ptCount val="1"/>
                <c:pt idx="0">
                  <c:v>Zmiana nominalna</c:v>
                </c:pt>
              </c:strCache>
            </c:strRef>
          </c:tx>
          <c:dLbls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rgbClr val="1F497D">
                    <a:lumMod val="75000"/>
                  </a:srgb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Arkusz7!$D$4:$D$6</c:f>
              <c:strCache>
                <c:ptCount val="3"/>
                <c:pt idx="0">
                  <c:v>2009 r.</c:v>
                </c:pt>
                <c:pt idx="1">
                  <c:v>2010 r.</c:v>
                </c:pt>
                <c:pt idx="2">
                  <c:v>2011 r.</c:v>
                </c:pt>
              </c:strCache>
            </c:strRef>
          </c:cat>
          <c:val>
            <c:numRef>
              <c:f>Arkusz7!$E$4:$E$6</c:f>
              <c:numCache>
                <c:formatCode>0.0%</c:formatCode>
                <c:ptCount val="3"/>
                <c:pt idx="0">
                  <c:v>1.4479430016088203E-2</c:v>
                </c:pt>
                <c:pt idx="1">
                  <c:v>1.3366560942455825E-2</c:v>
                </c:pt>
                <c:pt idx="2">
                  <c:v>3.5546613011401731E-2</c:v>
                </c:pt>
              </c:numCache>
            </c:numRef>
          </c:val>
        </c:ser>
        <c:ser>
          <c:idx val="1"/>
          <c:order val="1"/>
          <c:tx>
            <c:strRef>
              <c:f>Arkusz7!$F$3</c:f>
              <c:strCache>
                <c:ptCount val="1"/>
                <c:pt idx="0">
                  <c:v>Zmiana realna</c:v>
                </c:pt>
              </c:strCache>
            </c:strRef>
          </c:tx>
          <c:dLbls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rgbClr val="1F497D">
                    <a:lumMod val="75000"/>
                  </a:srgb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 algn="ctr">
                  <a:defRPr lang="pl-PL" sz="1000" b="1" i="0" u="none" strike="noStrike" kern="1200" baseline="0">
                    <a:solidFill>
                      <a:sysClr val="windowText" lastClr="000000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Arkusz7!$D$4:$D$6</c:f>
              <c:strCache>
                <c:ptCount val="3"/>
                <c:pt idx="0">
                  <c:v>2009 r.</c:v>
                </c:pt>
                <c:pt idx="1">
                  <c:v>2010 r.</c:v>
                </c:pt>
                <c:pt idx="2">
                  <c:v>2011 r.</c:v>
                </c:pt>
              </c:strCache>
            </c:strRef>
          </c:cat>
          <c:val>
            <c:numRef>
              <c:f>Arkusz7!$F$4:$F$6</c:f>
              <c:numCache>
                <c:formatCode>0.0%</c:formatCode>
                <c:ptCount val="3"/>
                <c:pt idx="0">
                  <c:v>-1.9826637665615258E-2</c:v>
                </c:pt>
                <c:pt idx="1">
                  <c:v>-1.2313293428405698E-2</c:v>
                </c:pt>
                <c:pt idx="2">
                  <c:v>-7.1461044953002924E-3</c:v>
                </c:pt>
              </c:numCache>
            </c:numRef>
          </c:val>
        </c:ser>
        <c:axId val="67674880"/>
        <c:axId val="67676416"/>
      </c:barChart>
      <c:catAx>
        <c:axId val="67674880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67676416"/>
        <c:crosses val="autoZero"/>
        <c:auto val="1"/>
        <c:lblAlgn val="ctr"/>
        <c:lblOffset val="100"/>
      </c:catAx>
      <c:valAx>
        <c:axId val="67676416"/>
        <c:scaling>
          <c:orientation val="minMax"/>
          <c:max val="6.0000000000000032E-2"/>
          <c:min val="-3.0000000000000002E-2"/>
        </c:scaling>
        <c:axPos val="l"/>
        <c:majorGridlines/>
        <c:numFmt formatCode="0.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67674880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/>
      <c:barChart>
        <c:barDir val="col"/>
        <c:grouping val="clustered"/>
        <c:ser>
          <c:idx val="0"/>
          <c:order val="0"/>
          <c:tx>
            <c:strRef>
              <c:f>Arkusz7!$E$8</c:f>
              <c:strCache>
                <c:ptCount val="1"/>
                <c:pt idx="0">
                  <c:v>Zmiana nominalna</c:v>
                </c:pt>
              </c:strCache>
            </c:strRef>
          </c:tx>
          <c:dLbls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rgbClr val="1F497D">
                    <a:lumMod val="75000"/>
                  </a:srgb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Arkusz7!$D$9:$D$11</c:f>
              <c:strCache>
                <c:ptCount val="3"/>
                <c:pt idx="0">
                  <c:v>2009 r.</c:v>
                </c:pt>
                <c:pt idx="1">
                  <c:v>2010 r.</c:v>
                </c:pt>
                <c:pt idx="2">
                  <c:v>2011 r.</c:v>
                </c:pt>
              </c:strCache>
            </c:strRef>
          </c:cat>
          <c:val>
            <c:numRef>
              <c:f>Arkusz7!$E$9:$E$11</c:f>
              <c:numCache>
                <c:formatCode>0.0%</c:formatCode>
                <c:ptCount val="3"/>
                <c:pt idx="0">
                  <c:v>5.3999999999999999E-2</c:v>
                </c:pt>
                <c:pt idx="1">
                  <c:v>3.9000000000000014E-2</c:v>
                </c:pt>
                <c:pt idx="2">
                  <c:v>5.3999999999999999E-2</c:v>
                </c:pt>
              </c:numCache>
            </c:numRef>
          </c:val>
        </c:ser>
        <c:ser>
          <c:idx val="1"/>
          <c:order val="1"/>
          <c:tx>
            <c:strRef>
              <c:f>Arkusz7!$F$8</c:f>
              <c:strCache>
                <c:ptCount val="1"/>
                <c:pt idx="0">
                  <c:v>Zmiana realna</c:v>
                </c:pt>
              </c:strCache>
            </c:strRef>
          </c:tx>
          <c:dLbls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rgbClr val="1F497D">
                    <a:lumMod val="75000"/>
                  </a:srgb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 algn="ctr">
                  <a:defRPr lang="pl-PL" sz="1000" b="1" i="0" u="none" strike="noStrike" kern="1200" baseline="0">
                    <a:solidFill>
                      <a:sysClr val="windowText" lastClr="000000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Arkusz7!$D$9:$D$11</c:f>
              <c:strCache>
                <c:ptCount val="3"/>
                <c:pt idx="0">
                  <c:v>2009 r.</c:v>
                </c:pt>
                <c:pt idx="1">
                  <c:v>2010 r.</c:v>
                </c:pt>
                <c:pt idx="2">
                  <c:v>2011 r.</c:v>
                </c:pt>
              </c:strCache>
            </c:strRef>
          </c:cat>
          <c:val>
            <c:numRef>
              <c:f>Arkusz7!$F$9:$F$11</c:f>
              <c:numCache>
                <c:formatCode>0.0%</c:formatCode>
                <c:ptCount val="3"/>
                <c:pt idx="0">
                  <c:v>1.2E-2</c:v>
                </c:pt>
                <c:pt idx="1">
                  <c:v>1.2999999999999998E-2</c:v>
                </c:pt>
                <c:pt idx="2">
                  <c:v>1.7999999999999999E-2</c:v>
                </c:pt>
              </c:numCache>
            </c:numRef>
          </c:val>
        </c:ser>
        <c:axId val="67697664"/>
        <c:axId val="67715840"/>
      </c:barChart>
      <c:catAx>
        <c:axId val="67697664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67715840"/>
        <c:crosses val="autoZero"/>
        <c:auto val="1"/>
        <c:lblAlgn val="ctr"/>
        <c:lblOffset val="100"/>
      </c:catAx>
      <c:valAx>
        <c:axId val="67715840"/>
        <c:scaling>
          <c:orientation val="minMax"/>
          <c:max val="6.0000000000000032E-2"/>
          <c:min val="-3.0000000000000002E-2"/>
        </c:scaling>
        <c:axPos val="l"/>
        <c:majorGridlines/>
        <c:numFmt formatCode="0.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67697664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/>
      <c:barChart>
        <c:barDir val="col"/>
        <c:grouping val="clustered"/>
        <c:ser>
          <c:idx val="0"/>
          <c:order val="0"/>
          <c:tx>
            <c:strRef>
              <c:f>Arkusz7!$E$13</c:f>
              <c:strCache>
                <c:ptCount val="1"/>
                <c:pt idx="0">
                  <c:v>Zmiana nominalna</c:v>
                </c:pt>
              </c:strCache>
            </c:strRef>
          </c:tx>
          <c:dLbls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rgbClr val="1F497D">
                    <a:lumMod val="75000"/>
                  </a:srgb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Arkusz7!$D$14:$D$16</c:f>
              <c:strCache>
                <c:ptCount val="3"/>
                <c:pt idx="0">
                  <c:v>2009 r.</c:v>
                </c:pt>
                <c:pt idx="1">
                  <c:v>2010 r.</c:v>
                </c:pt>
                <c:pt idx="2">
                  <c:v>2011 r.</c:v>
                </c:pt>
              </c:strCache>
            </c:strRef>
          </c:cat>
          <c:val>
            <c:numRef>
              <c:f>Arkusz7!$E$14:$E$16</c:f>
              <c:numCache>
                <c:formatCode>0.0%</c:formatCode>
                <c:ptCount val="3"/>
                <c:pt idx="0">
                  <c:v>0.05</c:v>
                </c:pt>
                <c:pt idx="1">
                  <c:v>3.3000000000000002E-2</c:v>
                </c:pt>
                <c:pt idx="2">
                  <c:v>4.5999999999999999E-2</c:v>
                </c:pt>
              </c:numCache>
            </c:numRef>
          </c:val>
        </c:ser>
        <c:ser>
          <c:idx val="1"/>
          <c:order val="1"/>
          <c:tx>
            <c:strRef>
              <c:f>Arkusz7!$F$13</c:f>
              <c:strCache>
                <c:ptCount val="1"/>
                <c:pt idx="0">
                  <c:v>Zmiana realna</c:v>
                </c:pt>
              </c:strCache>
            </c:strRef>
          </c:tx>
          <c:dLbls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rgbClr val="1F497D">
                    <a:lumMod val="75000"/>
                  </a:srgb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 algn="ctr">
                  <a:defRPr lang="pl-PL" sz="1000" b="1" i="0" u="none" strike="noStrike" kern="1200" baseline="0">
                    <a:solidFill>
                      <a:sysClr val="windowText" lastClr="000000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Arkusz7!$D$14:$D$16</c:f>
              <c:strCache>
                <c:ptCount val="3"/>
                <c:pt idx="0">
                  <c:v>2009 r.</c:v>
                </c:pt>
                <c:pt idx="1">
                  <c:v>2010 r.</c:v>
                </c:pt>
                <c:pt idx="2">
                  <c:v>2011 r.</c:v>
                </c:pt>
              </c:strCache>
            </c:strRef>
          </c:cat>
          <c:val>
            <c:numRef>
              <c:f>Arkusz7!$F$14:$F$16</c:f>
              <c:numCache>
                <c:formatCode>0.0%</c:formatCode>
                <c:ptCount val="3"/>
                <c:pt idx="0">
                  <c:v>6.0000000000000071E-3</c:v>
                </c:pt>
                <c:pt idx="1">
                  <c:v>7.0000000000000071E-3</c:v>
                </c:pt>
                <c:pt idx="2">
                  <c:v>1.0999999999999998E-2</c:v>
                </c:pt>
              </c:numCache>
            </c:numRef>
          </c:val>
        </c:ser>
        <c:axId val="67745280"/>
        <c:axId val="67746816"/>
      </c:barChart>
      <c:catAx>
        <c:axId val="67745280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67746816"/>
        <c:crosses val="autoZero"/>
        <c:auto val="1"/>
        <c:lblAlgn val="ctr"/>
        <c:lblOffset val="100"/>
      </c:catAx>
      <c:valAx>
        <c:axId val="67746816"/>
        <c:scaling>
          <c:orientation val="minMax"/>
          <c:max val="6.0000000000000032E-2"/>
          <c:min val="-3.0000000000000002E-2"/>
        </c:scaling>
        <c:axPos val="l"/>
        <c:majorGridlines/>
        <c:numFmt formatCode="0.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67745280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view3D>
      <c:rotX val="10"/>
      <c:rAngAx val="1"/>
    </c:view3D>
    <c:plotArea>
      <c:layout/>
      <c:bar3DChart>
        <c:barDir val="col"/>
        <c:grouping val="clustered"/>
        <c:ser>
          <c:idx val="0"/>
          <c:order val="0"/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1.5540015540015566E-3"/>
                  <c:y val="5.9829059829059825E-2"/>
                </c:manualLayout>
              </c:layout>
              <c:showVal val="1"/>
            </c:dLbl>
            <c:dLbl>
              <c:idx val="1"/>
              <c:layout>
                <c:manualLayout>
                  <c:x val="1.5540015540014989E-3"/>
                  <c:y val="5.9829059829059825E-2"/>
                </c:manualLayout>
              </c:layout>
              <c:showVal val="1"/>
            </c:dLbl>
            <c:dLbl>
              <c:idx val="2"/>
              <c:layout>
                <c:manualLayout>
                  <c:x val="3.1080031080031106E-3"/>
                  <c:y val="5.9829059829059825E-2"/>
                </c:manualLayout>
              </c:layout>
              <c:showVal val="1"/>
            </c:dLbl>
            <c:spPr>
              <a:solidFill>
                <a:schemeClr val="bg1">
                  <a:lumMod val="95000"/>
                </a:schemeClr>
              </a:solidFill>
              <a:ln>
                <a:solidFill>
                  <a:srgbClr val="4F81BD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Arkusz4!$A$2:$A$3</c:f>
              <c:strCache>
                <c:ptCount val="2"/>
                <c:pt idx="0">
                  <c:v>Kierownicze stanowiska państwowe</c:v>
                </c:pt>
                <c:pt idx="1">
                  <c:v>Wyższe stanowiska w służbie cywilnej</c:v>
                </c:pt>
              </c:strCache>
            </c:strRef>
          </c:cat>
          <c:val>
            <c:numRef>
              <c:f>Arkusz4!$B$2:$B$3</c:f>
              <c:numCache>
                <c:formatCode>_-* #,##0\ _z_ł_-;\-* #,##0\ _z_ł_-;_-* "-"??\ _z_ł_-;_-@_-</c:formatCode>
                <c:ptCount val="2"/>
                <c:pt idx="0">
                  <c:v>12029</c:v>
                </c:pt>
                <c:pt idx="1">
                  <c:v>12525</c:v>
                </c:pt>
              </c:numCache>
            </c:numRef>
          </c:val>
        </c:ser>
        <c:shape val="box"/>
        <c:axId val="67808640"/>
        <c:axId val="67814528"/>
        <c:axId val="0"/>
      </c:bar3DChart>
      <c:catAx>
        <c:axId val="67808640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 b="1"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67814528"/>
        <c:crosses val="autoZero"/>
        <c:auto val="1"/>
        <c:lblAlgn val="ctr"/>
        <c:lblOffset val="100"/>
      </c:catAx>
      <c:valAx>
        <c:axId val="67814528"/>
        <c:scaling>
          <c:orientation val="minMax"/>
          <c:max val="15000"/>
          <c:min val="0"/>
        </c:scaling>
        <c:axPos val="l"/>
        <c:majorGridlines/>
        <c:numFmt formatCode="_-* #,##0\ _z_ł_-;\-* #,##0\ _z_ł_-;_-* &quot;-&quot;??\ _z_ł_-;_-@_-" sourceLinked="1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67808640"/>
        <c:crosses val="autoZero"/>
        <c:crossBetween val="between"/>
        <c:majorUnit val="1000"/>
      </c:valAx>
      <c:spPr>
        <a:noFill/>
        <a:ln w="25400">
          <a:noFill/>
        </a:ln>
      </c:spPr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gradFill>
              <a:gsLst>
                <a:gs pos="0">
                  <a:srgbClr val="1F497D">
                    <a:lumMod val="20000"/>
                    <a:lumOff val="80000"/>
                  </a:srgbClr>
                </a:gs>
                <a:gs pos="50000">
                  <a:srgbClr val="1F497D">
                    <a:lumMod val="40000"/>
                    <a:lumOff val="60000"/>
                  </a:srgb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</c:spPr>
          <c:dPt>
            <c:idx val="3"/>
            <c:spPr>
              <a:gradFill>
                <a:gsLst>
                  <a:gs pos="0">
                    <a:srgbClr val="9BBB59">
                      <a:lumMod val="20000"/>
                      <a:lumOff val="80000"/>
                    </a:srgbClr>
                  </a:gs>
                  <a:gs pos="50000">
                    <a:srgbClr val="9BBB59">
                      <a:lumMod val="40000"/>
                      <a:lumOff val="60000"/>
                    </a:srgb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5400000" scaled="0"/>
              </a:gradFill>
            </c:spPr>
          </c:dPt>
          <c:dLbls>
            <c:dLbl>
              <c:idx val="0"/>
              <c:layout>
                <c:manualLayout>
                  <c:x val="7.6775431861804376E-3"/>
                  <c:y val="5.4888507718696501E-2"/>
                </c:manualLayout>
              </c:layout>
              <c:showVal val="1"/>
            </c:dLbl>
            <c:dLbl>
              <c:idx val="1"/>
              <c:layout>
                <c:manualLayout>
                  <c:x val="1.2795905310300703E-2"/>
                  <c:y val="5.4888507718696501E-2"/>
                </c:manualLayout>
              </c:layout>
              <c:showVal val="1"/>
            </c:dLbl>
            <c:dLbl>
              <c:idx val="2"/>
              <c:layout>
                <c:manualLayout>
                  <c:x val="1.1516314779270634E-2"/>
                  <c:y val="5.2601486563750716E-2"/>
                </c:manualLayout>
              </c:layout>
              <c:showVal val="1"/>
            </c:dLbl>
            <c:dLbl>
              <c:idx val="3"/>
              <c:layout>
                <c:manualLayout>
                  <c:x val="8.9571337172104047E-3"/>
                  <c:y val="5.2601486563750716E-2"/>
                </c:manualLayout>
              </c:layout>
              <c:showVal val="1"/>
            </c:dLbl>
            <c:dLbl>
              <c:idx val="4"/>
              <c:layout>
                <c:manualLayout>
                  <c:x val="7.6775431861805321E-3"/>
                  <c:y val="4.8027444253859353E-2"/>
                </c:manualLayout>
              </c:layout>
              <c:showVal val="1"/>
            </c:dLbl>
            <c:spPr>
              <a:solidFill>
                <a:schemeClr val="bg1">
                  <a:lumMod val="95000"/>
                </a:schemeClr>
              </a:solidFill>
              <a:ln>
                <a:solidFill>
                  <a:srgbClr val="4F81BD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050" b="1">
                    <a:latin typeface="Arial" pitchFamily="34" charset="0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'Slajd 4'!$A$13:$A$16</c:f>
              <c:strCache>
                <c:ptCount val="4"/>
                <c:pt idx="0">
                  <c:v>Szeroko pojęta administracja publiczna wg EUROSTAT - BAEL</c:v>
                </c:pt>
                <c:pt idx="1">
                  <c:v>Szeroko pojęta administracja publiczna wg GUS (z żołnierzami i funkcjonariuszami)</c:v>
                </c:pt>
                <c:pt idx="2">
                  <c:v>Szeroko pojęta administracja publiczna wg GUS (bez żołnierzy i funkcjonariuszy)</c:v>
                </c:pt>
                <c:pt idx="3">
                  <c:v>Korpus służby cywinej</c:v>
                </c:pt>
              </c:strCache>
            </c:strRef>
          </c:cat>
          <c:val>
            <c:numRef>
              <c:f>'Slajd 4'!$B$13:$B$16</c:f>
              <c:numCache>
                <c:formatCode>#,##0</c:formatCode>
                <c:ptCount val="4"/>
                <c:pt idx="0">
                  <c:v>1085.7</c:v>
                </c:pt>
                <c:pt idx="1">
                  <c:v>957.125</c:v>
                </c:pt>
                <c:pt idx="2">
                  <c:v>628.43099999999981</c:v>
                </c:pt>
                <c:pt idx="3">
                  <c:v>123</c:v>
                </c:pt>
              </c:numCache>
            </c:numRef>
          </c:val>
        </c:ser>
        <c:gapWidth val="57"/>
        <c:shape val="cylinder"/>
        <c:axId val="67265280"/>
        <c:axId val="67266816"/>
        <c:axId val="0"/>
      </c:bar3DChart>
      <c:catAx>
        <c:axId val="67265280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67266816"/>
        <c:crosses val="autoZero"/>
        <c:auto val="1"/>
        <c:lblAlgn val="ctr"/>
        <c:lblOffset val="100"/>
      </c:catAx>
      <c:valAx>
        <c:axId val="67266816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67265280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2.4122807017543872E-2"/>
          <c:y val="5.092592592592593E-2"/>
          <c:w val="0.97587719298245601"/>
          <c:h val="0.68632910469524644"/>
        </c:manualLayout>
      </c:layout>
      <c:pie3DChart>
        <c:varyColors val="1"/>
        <c:ser>
          <c:idx val="0"/>
          <c:order val="0"/>
          <c:tx>
            <c:strRef>
              <c:f>'Slajd 7'!$B$1</c:f>
              <c:strCache>
                <c:ptCount val="1"/>
                <c:pt idx="0">
                  <c:v>Zatrudnienie przeciętne w 2011 r.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4.2912966935298009E-2"/>
                  <c:y val="-5.9714157834939233E-2"/>
                </c:manualLayout>
              </c:layout>
              <c:tx>
                <c:rich>
                  <a:bodyPr/>
                  <a:lstStyle/>
                  <a:p>
                    <a:r>
                      <a:rPr lang="en-US" sz="900" b="1"/>
                      <a:t>47 590;</a:t>
                    </a:r>
                    <a:endParaRPr lang="pl-PL" sz="900" b="1"/>
                  </a:p>
                  <a:p>
                    <a:r>
                      <a:rPr lang="en-US" sz="900" b="1"/>
                      <a:t>38,7%</a:t>
                    </a:r>
                  </a:p>
                </c:rich>
              </c:tx>
              <c:showLegendKey val="1"/>
              <c:showVal val="1"/>
              <c:showPercent val="1"/>
            </c:dLbl>
            <c:dLbl>
              <c:idx val="1"/>
              <c:layout>
                <c:manualLayout>
                  <c:x val="0.18396765782566712"/>
                  <c:y val="-0.14056248177311217"/>
                </c:manualLayout>
              </c:layout>
              <c:tx>
                <c:rich>
                  <a:bodyPr/>
                  <a:lstStyle/>
                  <a:p>
                    <a:r>
                      <a:rPr lang="en-US" sz="900" b="1"/>
                      <a:t>17 397;</a:t>
                    </a:r>
                    <a:endParaRPr lang="pl-PL" sz="900" b="1"/>
                  </a:p>
                  <a:p>
                    <a:r>
                      <a:rPr lang="en-US" sz="900" b="1"/>
                      <a:t>14,2%</a:t>
                    </a:r>
                  </a:p>
                </c:rich>
              </c:tx>
              <c:showLegendKey val="1"/>
              <c:showVal val="1"/>
              <c:showPercent val="1"/>
            </c:dLbl>
            <c:dLbl>
              <c:idx val="2"/>
              <c:layout>
                <c:manualLayout>
                  <c:x val="1.4509086077522918E-2"/>
                  <c:y val="-9.2891965936903728E-2"/>
                </c:manualLayout>
              </c:layout>
              <c:tx>
                <c:rich>
                  <a:bodyPr/>
                  <a:lstStyle/>
                  <a:p>
                    <a:r>
                      <a:rPr lang="en-US" sz="900" b="1"/>
                      <a:t>15 268;</a:t>
                    </a:r>
                    <a:endParaRPr lang="pl-PL" sz="900" b="1"/>
                  </a:p>
                  <a:p>
                    <a:r>
                      <a:rPr lang="en-US" sz="900" b="1"/>
                      <a:t>12,4%</a:t>
                    </a:r>
                  </a:p>
                </c:rich>
              </c:tx>
              <c:showLegendKey val="1"/>
              <c:showVal val="1"/>
              <c:showPercent val="1"/>
            </c:dLbl>
            <c:dLbl>
              <c:idx val="3"/>
              <c:layout>
                <c:manualLayout>
                  <c:x val="2.3833688148764291E-2"/>
                  <c:y val="-7.3255253854318123E-2"/>
                </c:manualLayout>
              </c:layout>
              <c:tx>
                <c:rich>
                  <a:bodyPr/>
                  <a:lstStyle/>
                  <a:p>
                    <a:r>
                      <a:rPr lang="en-US" sz="900" b="1"/>
                      <a:t>13 016;</a:t>
                    </a:r>
                    <a:endParaRPr lang="pl-PL" sz="900" b="1"/>
                  </a:p>
                  <a:p>
                    <a:r>
                      <a:rPr lang="en-US" sz="900" b="1"/>
                      <a:t>10,6%</a:t>
                    </a:r>
                  </a:p>
                </c:rich>
              </c:tx>
              <c:showLegendKey val="1"/>
              <c:showVal val="1"/>
              <c:showPercent val="1"/>
            </c:dLbl>
            <c:dLbl>
              <c:idx val="4"/>
              <c:layout>
                <c:manualLayout>
                  <c:x val="3.2784270216222315E-2"/>
                  <c:y val="1.43096277135945E-2"/>
                </c:manualLayout>
              </c:layout>
              <c:tx>
                <c:rich>
                  <a:bodyPr/>
                  <a:lstStyle/>
                  <a:p>
                    <a:r>
                      <a:rPr lang="en-US" sz="900" b="1"/>
                      <a:t>10 628;</a:t>
                    </a:r>
                    <a:endParaRPr lang="pl-PL" sz="900" b="1"/>
                  </a:p>
                  <a:p>
                    <a:r>
                      <a:rPr lang="en-US" sz="900" b="1"/>
                      <a:t>8,7%</a:t>
                    </a:r>
                  </a:p>
                </c:rich>
              </c:tx>
              <c:showLegendKey val="1"/>
              <c:showVal val="1"/>
              <c:showPercent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900" b="1"/>
                      <a:t>8 876;</a:t>
                    </a:r>
                    <a:endParaRPr lang="pl-PL" sz="900" b="1"/>
                  </a:p>
                  <a:p>
                    <a:r>
                      <a:rPr lang="en-US" sz="900" b="1"/>
                      <a:t>7,2%</a:t>
                    </a:r>
                  </a:p>
                </c:rich>
              </c:tx>
              <c:showLegendKey val="1"/>
              <c:showVal val="1"/>
              <c:showPercent val="1"/>
            </c:dLbl>
            <c:dLbl>
              <c:idx val="6"/>
              <c:layout>
                <c:manualLayout>
                  <c:x val="-0.12845342934106921"/>
                  <c:y val="3.1948881789137392E-3"/>
                </c:manualLayout>
              </c:layout>
              <c:tx>
                <c:rich>
                  <a:bodyPr/>
                  <a:lstStyle/>
                  <a:p>
                    <a:r>
                      <a:rPr lang="en-US" sz="900" b="1"/>
                      <a:t>8 723;</a:t>
                    </a:r>
                    <a:endParaRPr lang="pl-PL" sz="900" b="1"/>
                  </a:p>
                  <a:p>
                    <a:r>
                      <a:rPr lang="en-US" sz="900" b="1"/>
                      <a:t>7,1%</a:t>
                    </a:r>
                  </a:p>
                </c:rich>
              </c:tx>
              <c:showLegendKey val="1"/>
              <c:showVal val="1"/>
              <c:showPercent val="1"/>
            </c:dLbl>
            <c:dLbl>
              <c:idx val="7"/>
              <c:layout>
                <c:manualLayout>
                  <c:x val="5.7411935350186738E-2"/>
                  <c:y val="3.1948881789137392E-3"/>
                </c:manualLayout>
              </c:layout>
              <c:tx>
                <c:rich>
                  <a:bodyPr/>
                  <a:lstStyle/>
                  <a:p>
                    <a:r>
                      <a:rPr lang="en-US" sz="900" b="1"/>
                      <a:t>1 345;</a:t>
                    </a:r>
                    <a:endParaRPr lang="pl-PL" sz="900" b="1"/>
                  </a:p>
                  <a:p>
                    <a:r>
                      <a:rPr lang="en-US" sz="900" b="1"/>
                      <a:t>1,1%</a:t>
                    </a:r>
                  </a:p>
                </c:rich>
              </c:tx>
              <c:showLegendKey val="1"/>
              <c:showVal val="1"/>
              <c:showPercent val="1"/>
            </c:dLbl>
            <c:numFmt formatCode="0.0%" sourceLinked="0"/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rgbClr val="4F81BD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900" b="1">
                    <a:latin typeface="Arial" pitchFamily="34" charset="0"/>
                    <a:cs typeface="Arial" pitchFamily="34" charset="0"/>
                  </a:defRPr>
                </a:pPr>
                <a:endParaRPr lang="pl-PL"/>
              </a:p>
            </c:txPr>
            <c:showLegendKey val="1"/>
            <c:showVal val="1"/>
            <c:showPercent val="1"/>
            <c:showLeaderLines val="1"/>
          </c:dLbls>
          <c:cat>
            <c:strRef>
              <c:f>'Slajd 7'!$A$2:$A$9</c:f>
              <c:strCache>
                <c:ptCount val="8"/>
                <c:pt idx="0">
                  <c:v>Adminstracja skarbowa</c:v>
                </c:pt>
                <c:pt idx="1">
                  <c:v>Pozostała administracja niezespolona</c:v>
                </c:pt>
                <c:pt idx="2">
                  <c:v>Wojewódzka administracja zespolona</c:v>
                </c:pt>
                <c:pt idx="3">
                  <c:v>Ministerstwa</c:v>
                </c:pt>
                <c:pt idx="4">
                  <c:v>Urzędy centralne</c:v>
                </c:pt>
                <c:pt idx="5">
                  <c:v>Urzędy wojewódzkie</c:v>
                </c:pt>
                <c:pt idx="6">
                  <c:v>Powiatowa administracja zespolona</c:v>
                </c:pt>
                <c:pt idx="7">
                  <c:v>Placówki zagraniczne</c:v>
                </c:pt>
              </c:strCache>
            </c:strRef>
          </c:cat>
          <c:val>
            <c:numRef>
              <c:f>'Slajd 7'!$B$2:$B$9</c:f>
              <c:numCache>
                <c:formatCode>#,##0</c:formatCode>
                <c:ptCount val="8"/>
                <c:pt idx="0">
                  <c:v>47589.679999999942</c:v>
                </c:pt>
                <c:pt idx="1">
                  <c:v>17397.129999999932</c:v>
                </c:pt>
                <c:pt idx="2">
                  <c:v>15268.039999999985</c:v>
                </c:pt>
                <c:pt idx="3">
                  <c:v>13016.11</c:v>
                </c:pt>
                <c:pt idx="4">
                  <c:v>10627.649999999991</c:v>
                </c:pt>
                <c:pt idx="5">
                  <c:v>8875.629999999981</c:v>
                </c:pt>
                <c:pt idx="6">
                  <c:v>8722.9499999999789</c:v>
                </c:pt>
                <c:pt idx="7">
                  <c:v>1345</c:v>
                </c:pt>
              </c:numCache>
            </c:numRef>
          </c:val>
        </c:ser>
      </c:pie3DChart>
    </c:plotArea>
    <c:legend>
      <c:legendPos val="b"/>
      <c:layout>
        <c:manualLayout>
          <c:xMode val="edge"/>
          <c:yMode val="edge"/>
          <c:x val="2.3496339273380306E-2"/>
          <c:y val="0.760503915332431"/>
          <c:w val="0.96894313210849037"/>
          <c:h val="0.23949608466756969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pl-PL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9.9466806649168862E-2"/>
          <c:w val="1"/>
          <c:h val="0.7017258442694686"/>
        </c:manualLayout>
      </c:layout>
      <c:pie3DChart>
        <c:varyColors val="1"/>
        <c:ser>
          <c:idx val="0"/>
          <c:order val="0"/>
          <c:tx>
            <c:strRef>
              <c:f>'Slajd 7'!$B$17</c:f>
              <c:strCache>
                <c:ptCount val="1"/>
                <c:pt idx="0">
                  <c:v>Zatrudnienie przeciętne w 2011 r.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14810398265434221"/>
                  <c:y val="-0.21067198600174977"/>
                </c:manualLayout>
              </c:layout>
              <c:tx>
                <c:rich>
                  <a:bodyPr/>
                  <a:lstStyle/>
                  <a:p>
                    <a:r>
                      <a:rPr b="1"/>
                      <a:t> 82 091;</a:t>
                    </a:r>
                  </a:p>
                  <a:p>
                    <a:r>
                      <a:rPr b="1"/>
                      <a:t>66,8%</a:t>
                    </a:r>
                  </a:p>
                </c:rich>
              </c:tx>
              <c:showLegendKey val="1"/>
              <c:showVal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b="1"/>
                      <a:t> 26 056;</a:t>
                    </a:r>
                  </a:p>
                  <a:p>
                    <a:r>
                      <a:rPr b="1"/>
                      <a:t>21,2%</a:t>
                    </a:r>
                  </a:p>
                </c:rich>
              </c:tx>
              <c:showLegendKey val="1"/>
              <c:showVal val="1"/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b="1"/>
                      <a:t> 10 509;</a:t>
                    </a:r>
                  </a:p>
                  <a:p>
                    <a:r>
                      <a:rPr b="1"/>
                      <a:t>8,6%</a:t>
                    </a:r>
                  </a:p>
                </c:rich>
              </c:tx>
              <c:showLegendKey val="1"/>
              <c:showVal val="1"/>
              <c:showPercent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b="1"/>
                      <a:t> 2 578;</a:t>
                    </a:r>
                  </a:p>
                  <a:p>
                    <a:r>
                      <a:rPr b="1"/>
                      <a:t>2,1%</a:t>
                    </a:r>
                  </a:p>
                </c:rich>
              </c:tx>
              <c:showLegendKey val="1"/>
              <c:showVal val="1"/>
              <c:showPercent val="1"/>
            </c:dLbl>
            <c:dLbl>
              <c:idx val="4"/>
              <c:layout>
                <c:manualLayout>
                  <c:x val="0.12368832591578227"/>
                  <c:y val="-3.1196500437445352E-3"/>
                </c:manualLayout>
              </c:layout>
              <c:tx>
                <c:rich>
                  <a:bodyPr/>
                  <a:lstStyle/>
                  <a:p>
                    <a:r>
                      <a:rPr b="1"/>
                      <a:t> 1 607;</a:t>
                    </a:r>
                  </a:p>
                  <a:p>
                    <a:r>
                      <a:rPr b="1"/>
                      <a:t>1,3%</a:t>
                    </a:r>
                  </a:p>
                </c:rich>
              </c:tx>
              <c:showLegendKey val="1"/>
              <c:showVal val="1"/>
              <c:showPercent val="1"/>
            </c:dLbl>
            <c:numFmt formatCode="0.0%" sourceLinked="0"/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rgbClr val="4F81BD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 algn="ctr">
                  <a:defRPr lang="pl-PL" sz="900" b="1" i="0" u="none" strike="noStrike" kern="1200" baseline="0">
                    <a:solidFill>
                      <a:sysClr val="windowText" lastClr="000000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pl-PL"/>
              </a:p>
            </c:txPr>
            <c:showLegendKey val="1"/>
            <c:showVal val="1"/>
            <c:showPercent val="1"/>
            <c:showLeaderLines val="1"/>
          </c:dLbls>
          <c:cat>
            <c:strRef>
              <c:f>'Slajd 7'!$A$18:$A$22</c:f>
              <c:strCache>
                <c:ptCount val="5"/>
                <c:pt idx="0">
                  <c:v>Stanowiska samodzielne i specjalistyczne</c:v>
                </c:pt>
                <c:pt idx="1">
                  <c:v>Stanowiska wspomagające w służbie cywilnej</c:v>
                </c:pt>
                <c:pt idx="2">
                  <c:v>Stanowiska średniego szczebla zarzadzania i koordynujące</c:v>
                </c:pt>
                <c:pt idx="3">
                  <c:v>Służba zagraniczna</c:v>
                </c:pt>
                <c:pt idx="4">
                  <c:v>Wyższe stanowiska w służbie cywilnej</c:v>
                </c:pt>
              </c:strCache>
            </c:strRef>
          </c:cat>
          <c:val>
            <c:numRef>
              <c:f>'Slajd 7'!$B$18:$B$22</c:f>
              <c:numCache>
                <c:formatCode>_-* #,##0\ _z_ł_-;\-* #,##0\ _z_ł_-;_-* "-"??\ _z_ł_-;_-@_-</c:formatCode>
                <c:ptCount val="5"/>
                <c:pt idx="0">
                  <c:v>82091.409999999989</c:v>
                </c:pt>
                <c:pt idx="1">
                  <c:v>26055.980000000061</c:v>
                </c:pt>
                <c:pt idx="2">
                  <c:v>10509.040000000006</c:v>
                </c:pt>
                <c:pt idx="3">
                  <c:v>2578</c:v>
                </c:pt>
                <c:pt idx="4">
                  <c:v>1607.0899999999997</c:v>
                </c:pt>
              </c:numCache>
            </c:numRef>
          </c:val>
        </c:ser>
      </c:pie3DChart>
    </c:plotArea>
    <c:legend>
      <c:legendPos val="b"/>
      <c:layout>
        <c:manualLayout>
          <c:xMode val="edge"/>
          <c:yMode val="edge"/>
          <c:x val="2.1646833276275344E-2"/>
          <c:y val="0.75670727943809035"/>
          <c:w val="0.9683003537601278"/>
          <c:h val="0.24329272056191331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pl-PL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view3D>
      <c:rAngAx val="1"/>
    </c:view3D>
    <c:plotArea>
      <c:layout/>
      <c:bar3DChart>
        <c:barDir val="col"/>
        <c:grouping val="percentStacked"/>
        <c:ser>
          <c:idx val="0"/>
          <c:order val="0"/>
          <c:tx>
            <c:strRef>
              <c:f>Arkusz2!$B$16</c:f>
              <c:strCache>
                <c:ptCount val="1"/>
                <c:pt idx="0">
                  <c:v>do 30 lat</c:v>
                </c:pt>
              </c:strCache>
            </c:strRef>
          </c:tx>
          <c:spPr>
            <a:solidFill>
              <a:srgbClr val="92D050"/>
            </a:solidFill>
          </c:spPr>
          <c:dLbls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rgbClr val="4F81BD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Arkusz2!$A$17:$A$27</c:f>
              <c:strCache>
                <c:ptCount val="11"/>
                <c:pt idx="0">
                  <c:v>Ministerstwa</c:v>
                </c:pt>
                <c:pt idx="1">
                  <c:v>Urzędy centralne</c:v>
                </c:pt>
                <c:pt idx="2">
                  <c:v>Urzędy wojewódzkie</c:v>
                </c:pt>
                <c:pt idx="3">
                  <c:v>Wojewódzka administracja zespolona</c:v>
                </c:pt>
                <c:pt idx="4">
                  <c:v>Powiatowa administracja zespolona</c:v>
                </c:pt>
                <c:pt idx="5">
                  <c:v>Izby skarbowe</c:v>
                </c:pt>
                <c:pt idx="6">
                  <c:v>Urzędy skarbowe</c:v>
                </c:pt>
                <c:pt idx="7">
                  <c:v>Urzędy kontroli skarbowej</c:v>
                </c:pt>
                <c:pt idx="8">
                  <c:v>Pozostała administracja niezespolona</c:v>
                </c:pt>
                <c:pt idx="9">
                  <c:v>Placówki zagraniczne</c:v>
                </c:pt>
                <c:pt idx="10">
                  <c:v>Ogółem KSC</c:v>
                </c:pt>
              </c:strCache>
            </c:strRef>
          </c:cat>
          <c:val>
            <c:numRef>
              <c:f>Arkusz2!$B$17:$B$27</c:f>
              <c:numCache>
                <c:formatCode>0.0%</c:formatCode>
                <c:ptCount val="11"/>
                <c:pt idx="0">
                  <c:v>0.19111803661862095</c:v>
                </c:pt>
                <c:pt idx="1">
                  <c:v>0.19505014260741571</c:v>
                </c:pt>
                <c:pt idx="2">
                  <c:v>0.18110218577398371</c:v>
                </c:pt>
                <c:pt idx="3">
                  <c:v>0.14896312655488594</c:v>
                </c:pt>
                <c:pt idx="4">
                  <c:v>0.21921409076118425</c:v>
                </c:pt>
                <c:pt idx="5">
                  <c:v>0.12928970470869913</c:v>
                </c:pt>
                <c:pt idx="6">
                  <c:v>0.1371098396787726</c:v>
                </c:pt>
                <c:pt idx="7">
                  <c:v>7.5087310826542672E-2</c:v>
                </c:pt>
                <c:pt idx="8">
                  <c:v>0.15219893913844743</c:v>
                </c:pt>
                <c:pt idx="9">
                  <c:v>4.8925129725722757E-2</c:v>
                </c:pt>
                <c:pt idx="10">
                  <c:v>0.15664014142187277</c:v>
                </c:pt>
              </c:numCache>
            </c:numRef>
          </c:val>
        </c:ser>
        <c:ser>
          <c:idx val="1"/>
          <c:order val="1"/>
          <c:tx>
            <c:strRef>
              <c:f>Arkusz2!$C$16</c:f>
              <c:strCache>
                <c:ptCount val="1"/>
                <c:pt idx="0">
                  <c:v>31-50 lat</c:v>
                </c:pt>
              </c:strCache>
            </c:strRef>
          </c:tx>
          <c:dLbls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rgbClr val="4F81BD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Arkusz2!$A$17:$A$27</c:f>
              <c:strCache>
                <c:ptCount val="11"/>
                <c:pt idx="0">
                  <c:v>Ministerstwa</c:v>
                </c:pt>
                <c:pt idx="1">
                  <c:v>Urzędy centralne</c:v>
                </c:pt>
                <c:pt idx="2">
                  <c:v>Urzędy wojewódzkie</c:v>
                </c:pt>
                <c:pt idx="3">
                  <c:v>Wojewódzka administracja zespolona</c:v>
                </c:pt>
                <c:pt idx="4">
                  <c:v>Powiatowa administracja zespolona</c:v>
                </c:pt>
                <c:pt idx="5">
                  <c:v>Izby skarbowe</c:v>
                </c:pt>
                <c:pt idx="6">
                  <c:v>Urzędy skarbowe</c:v>
                </c:pt>
                <c:pt idx="7">
                  <c:v>Urzędy kontroli skarbowej</c:v>
                </c:pt>
                <c:pt idx="8">
                  <c:v>Pozostała administracja niezespolona</c:v>
                </c:pt>
                <c:pt idx="9">
                  <c:v>Placówki zagraniczne</c:v>
                </c:pt>
                <c:pt idx="10">
                  <c:v>Ogółem KSC</c:v>
                </c:pt>
              </c:strCache>
            </c:strRef>
          </c:cat>
          <c:val>
            <c:numRef>
              <c:f>Arkusz2!$C$17:$C$27</c:f>
              <c:numCache>
                <c:formatCode>0.0%</c:formatCode>
                <c:ptCount val="11"/>
                <c:pt idx="0">
                  <c:v>0.56088819633813936</c:v>
                </c:pt>
                <c:pt idx="1">
                  <c:v>0.49240960529947697</c:v>
                </c:pt>
                <c:pt idx="2">
                  <c:v>0.49027549042673563</c:v>
                </c:pt>
                <c:pt idx="3">
                  <c:v>0.5152860406352745</c:v>
                </c:pt>
                <c:pt idx="4">
                  <c:v>0.53951460630383163</c:v>
                </c:pt>
                <c:pt idx="5">
                  <c:v>0.63580739558393184</c:v>
                </c:pt>
                <c:pt idx="6">
                  <c:v>0.58455635230327052</c:v>
                </c:pt>
                <c:pt idx="7">
                  <c:v>0.61195188203337492</c:v>
                </c:pt>
                <c:pt idx="8">
                  <c:v>0.49806903597670132</c:v>
                </c:pt>
                <c:pt idx="9">
                  <c:v>0.61082283172720531</c:v>
                </c:pt>
                <c:pt idx="10">
                  <c:v>0.54622778352079771</c:v>
                </c:pt>
              </c:numCache>
            </c:numRef>
          </c:val>
        </c:ser>
        <c:ser>
          <c:idx val="2"/>
          <c:order val="2"/>
          <c:tx>
            <c:strRef>
              <c:f>Arkusz2!$D$16</c:f>
              <c:strCache>
                <c:ptCount val="1"/>
                <c:pt idx="0">
                  <c:v>powyżej 50 lat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spPr>
              <a:solidFill>
                <a:schemeClr val="bg1">
                  <a:lumMod val="95000"/>
                </a:schemeClr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000" b="1">
                    <a:latin typeface="Arial" pitchFamily="34" charset="0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Arkusz2!$A$17:$A$27</c:f>
              <c:strCache>
                <c:ptCount val="11"/>
                <c:pt idx="0">
                  <c:v>Ministerstwa</c:v>
                </c:pt>
                <c:pt idx="1">
                  <c:v>Urzędy centralne</c:v>
                </c:pt>
                <c:pt idx="2">
                  <c:v>Urzędy wojewódzkie</c:v>
                </c:pt>
                <c:pt idx="3">
                  <c:v>Wojewódzka administracja zespolona</c:v>
                </c:pt>
                <c:pt idx="4">
                  <c:v>Powiatowa administracja zespolona</c:v>
                </c:pt>
                <c:pt idx="5">
                  <c:v>Izby skarbowe</c:v>
                </c:pt>
                <c:pt idx="6">
                  <c:v>Urzędy skarbowe</c:v>
                </c:pt>
                <c:pt idx="7">
                  <c:v>Urzędy kontroli skarbowej</c:v>
                </c:pt>
                <c:pt idx="8">
                  <c:v>Pozostała administracja niezespolona</c:v>
                </c:pt>
                <c:pt idx="9">
                  <c:v>Placówki zagraniczne</c:v>
                </c:pt>
                <c:pt idx="10">
                  <c:v>Ogółem KSC</c:v>
                </c:pt>
              </c:strCache>
            </c:strRef>
          </c:cat>
          <c:val>
            <c:numRef>
              <c:f>Arkusz2!$D$17:$D$27</c:f>
              <c:numCache>
                <c:formatCode>0.0%</c:formatCode>
                <c:ptCount val="11"/>
                <c:pt idx="0">
                  <c:v>0.24799376704324141</c:v>
                </c:pt>
                <c:pt idx="1">
                  <c:v>0.31254025209310876</c:v>
                </c:pt>
                <c:pt idx="2">
                  <c:v>0.32862232379928213</c:v>
                </c:pt>
                <c:pt idx="3">
                  <c:v>0.33575083280984108</c:v>
                </c:pt>
                <c:pt idx="4">
                  <c:v>0.24127130293498497</c:v>
                </c:pt>
                <c:pt idx="5">
                  <c:v>0.23490289970736952</c:v>
                </c:pt>
                <c:pt idx="6">
                  <c:v>0.27833380801795682</c:v>
                </c:pt>
                <c:pt idx="7">
                  <c:v>0.31296080714008673</c:v>
                </c:pt>
                <c:pt idx="8">
                  <c:v>0.34973202488485239</c:v>
                </c:pt>
                <c:pt idx="9">
                  <c:v>0.34025203854707176</c:v>
                </c:pt>
                <c:pt idx="10">
                  <c:v>0.29713207505733008</c:v>
                </c:pt>
              </c:numCache>
            </c:numRef>
          </c:val>
        </c:ser>
        <c:shape val="cylinder"/>
        <c:axId val="43850368"/>
        <c:axId val="43864448"/>
        <c:axId val="0"/>
      </c:bar3DChart>
      <c:catAx>
        <c:axId val="43850368"/>
        <c:scaling>
          <c:orientation val="minMax"/>
        </c:scaling>
        <c:axPos val="b"/>
        <c:tickLblPos val="nextTo"/>
        <c:txPr>
          <a:bodyPr/>
          <a:lstStyle/>
          <a:p>
            <a:pPr>
              <a:defRPr sz="900"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43864448"/>
        <c:crosses val="autoZero"/>
        <c:auto val="1"/>
        <c:lblAlgn val="ctr"/>
        <c:lblOffset val="100"/>
      </c:catAx>
      <c:valAx>
        <c:axId val="43864448"/>
        <c:scaling>
          <c:orientation val="minMax"/>
        </c:scaling>
        <c:axPos val="l"/>
        <c:majorGridlines/>
        <c:numFmt formatCode="0%" sourceLinked="1"/>
        <c:tickLblPos val="nextTo"/>
        <c:crossAx val="438503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0992276144266451"/>
          <c:y val="0.94009225525913764"/>
          <c:w val="0.41511660863607786"/>
          <c:h val="4.995749598464394E-2"/>
        </c:manualLayout>
      </c:layout>
      <c:txPr>
        <a:bodyPr/>
        <a:lstStyle/>
        <a:p>
          <a:pPr>
            <a:defRPr b="1">
              <a:latin typeface="Arial" pitchFamily="34" charset="0"/>
              <a:cs typeface="Arial" pitchFamily="34" charset="0"/>
            </a:defRPr>
          </a:pPr>
          <a:endParaRPr lang="pl-PL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'Slajd 9'!$B$1</c:f>
              <c:strCache>
                <c:ptCount val="1"/>
                <c:pt idx="0">
                  <c:v>kobiety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7"/>
              <c:spPr>
                <a:solidFill>
                  <a:schemeClr val="bg1">
                    <a:lumMod val="95000"/>
                  </a:schemeClr>
                </a:solidFill>
                <a:ln>
                  <a:solidFill>
                    <a:srgbClr val="4F81BD"/>
                  </a:solidFill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txPr>
                <a:bodyPr/>
                <a:lstStyle/>
                <a:p>
                  <a:pPr>
                    <a:defRPr sz="1200" b="1">
                      <a:latin typeface="Arial" pitchFamily="34" charset="0"/>
                      <a:cs typeface="Arial" pitchFamily="34" charset="0"/>
                    </a:defRPr>
                  </a:pPr>
                  <a:endParaRPr lang="pl-PL"/>
                </a:p>
              </c:txPr>
            </c:dLbl>
            <c:spPr>
              <a:solidFill>
                <a:schemeClr val="bg1">
                  <a:lumMod val="95000"/>
                </a:schemeClr>
              </a:solidFill>
              <a:ln>
                <a:solidFill>
                  <a:srgbClr val="4F81BD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100" b="1">
                    <a:latin typeface="Arial" pitchFamily="34" charset="0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'Slajd 9'!$A$2:$A$9</c:f>
              <c:strCache>
                <c:ptCount val="8"/>
                <c:pt idx="0">
                  <c:v>Wyższe stanowiska</c:v>
                </c:pt>
                <c:pt idx="1">
                  <c:v>Stanowiska średniego
szczebla zarządzania</c:v>
                </c:pt>
                <c:pt idx="2">
                  <c:v>Stanowiska koordynujące</c:v>
                </c:pt>
                <c:pt idx="3">
                  <c:v>Stanowiska samodzielne</c:v>
                </c:pt>
                <c:pt idx="4">
                  <c:v>Stanowiska specjalistyczne</c:v>
                </c:pt>
                <c:pt idx="5">
                  <c:v>Stanowiska wspomagające</c:v>
                </c:pt>
                <c:pt idx="6">
                  <c:v>Służba zagraniczna</c:v>
                </c:pt>
                <c:pt idx="7">
                  <c:v>OGÓŁEM KSC</c:v>
                </c:pt>
              </c:strCache>
            </c:strRef>
          </c:cat>
          <c:val>
            <c:numRef>
              <c:f>'Slajd 9'!$B$2:$B$9</c:f>
              <c:numCache>
                <c:formatCode>0.0%</c:formatCode>
                <c:ptCount val="8"/>
                <c:pt idx="0">
                  <c:v>0.48996235884567213</c:v>
                </c:pt>
                <c:pt idx="1">
                  <c:v>0.45529347229840922</c:v>
                </c:pt>
                <c:pt idx="2">
                  <c:v>0.64120940649496272</c:v>
                </c:pt>
                <c:pt idx="3">
                  <c:v>0.66389357768668433</c:v>
                </c:pt>
                <c:pt idx="4">
                  <c:v>0.71154719265499822</c:v>
                </c:pt>
                <c:pt idx="5">
                  <c:v>0.74737003762574128</c:v>
                </c:pt>
                <c:pt idx="6">
                  <c:v>0.42729044834307994</c:v>
                </c:pt>
                <c:pt idx="7">
                  <c:v>0.69215299778946449</c:v>
                </c:pt>
              </c:numCache>
            </c:numRef>
          </c:val>
        </c:ser>
        <c:ser>
          <c:idx val="1"/>
          <c:order val="1"/>
          <c:tx>
            <c:strRef>
              <c:f>'Slajd 9'!$C$1</c:f>
              <c:strCache>
                <c:ptCount val="1"/>
                <c:pt idx="0">
                  <c:v>mężczyźni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dLbl>
              <c:idx val="7"/>
              <c:spPr>
                <a:solidFill>
                  <a:sysClr val="window" lastClr="FFFFFF">
                    <a:lumMod val="95000"/>
                  </a:sysClr>
                </a:solidFill>
                <a:ln>
                  <a:solidFill>
                    <a:srgbClr val="4F81BD"/>
                  </a:solidFill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txPr>
                <a:bodyPr/>
                <a:lstStyle/>
                <a:p>
                  <a:pPr>
                    <a:defRPr sz="1200" b="1">
                      <a:latin typeface="Arial" pitchFamily="34" charset="0"/>
                      <a:cs typeface="Arial" pitchFamily="34" charset="0"/>
                    </a:defRPr>
                  </a:pPr>
                  <a:endParaRPr lang="pl-PL"/>
                </a:p>
              </c:txPr>
            </c:dLbl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rgbClr val="4F81BD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100" b="1">
                    <a:latin typeface="Arial" pitchFamily="34" charset="0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'Slajd 9'!$A$2:$A$9</c:f>
              <c:strCache>
                <c:ptCount val="8"/>
                <c:pt idx="0">
                  <c:v>Wyższe stanowiska</c:v>
                </c:pt>
                <c:pt idx="1">
                  <c:v>Stanowiska średniego
szczebla zarządzania</c:v>
                </c:pt>
                <c:pt idx="2">
                  <c:v>Stanowiska koordynujące</c:v>
                </c:pt>
                <c:pt idx="3">
                  <c:v>Stanowiska samodzielne</c:v>
                </c:pt>
                <c:pt idx="4">
                  <c:v>Stanowiska specjalistyczne</c:v>
                </c:pt>
                <c:pt idx="5">
                  <c:v>Stanowiska wspomagające</c:v>
                </c:pt>
                <c:pt idx="6">
                  <c:v>Służba zagraniczna</c:v>
                </c:pt>
                <c:pt idx="7">
                  <c:v>OGÓŁEM KSC</c:v>
                </c:pt>
              </c:strCache>
            </c:strRef>
          </c:cat>
          <c:val>
            <c:numRef>
              <c:f>'Slajd 9'!$C$2:$C$9</c:f>
              <c:numCache>
                <c:formatCode>0.0%</c:formatCode>
                <c:ptCount val="8"/>
                <c:pt idx="0">
                  <c:v>0.51003764115432859</c:v>
                </c:pt>
                <c:pt idx="1">
                  <c:v>0.54470652770159078</c:v>
                </c:pt>
                <c:pt idx="2">
                  <c:v>0.35879059350503917</c:v>
                </c:pt>
                <c:pt idx="3">
                  <c:v>0.33610642231331961</c:v>
                </c:pt>
                <c:pt idx="4">
                  <c:v>0.28845280734500484</c:v>
                </c:pt>
                <c:pt idx="5">
                  <c:v>0.25262996237426238</c:v>
                </c:pt>
                <c:pt idx="6">
                  <c:v>0.57270955165692061</c:v>
                </c:pt>
                <c:pt idx="7">
                  <c:v>0.30784700221053557</c:v>
                </c:pt>
              </c:numCache>
            </c:numRef>
          </c:val>
        </c:ser>
        <c:shape val="box"/>
        <c:axId val="43906944"/>
        <c:axId val="43908480"/>
        <c:axId val="0"/>
      </c:bar3DChart>
      <c:catAx>
        <c:axId val="43906944"/>
        <c:scaling>
          <c:orientation val="maxMin"/>
        </c:scaling>
        <c:axPos val="l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43908480"/>
        <c:crosses val="autoZero"/>
        <c:auto val="1"/>
        <c:lblAlgn val="ctr"/>
        <c:lblOffset val="100"/>
      </c:catAx>
      <c:valAx>
        <c:axId val="43908480"/>
        <c:scaling>
          <c:orientation val="minMax"/>
        </c:scaling>
        <c:axPos val="t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439069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311128214236389"/>
          <c:y val="0.93484963743939287"/>
          <c:w val="0.38622882665982705"/>
          <c:h val="4.8201210018239293E-2"/>
        </c:manualLayout>
      </c:layout>
      <c:txPr>
        <a:bodyPr/>
        <a:lstStyle/>
        <a:p>
          <a:pPr>
            <a:defRPr sz="1050">
              <a:latin typeface="Arial" pitchFamily="34" charset="0"/>
              <a:cs typeface="Arial" pitchFamily="34" charset="0"/>
            </a:defRPr>
          </a:pPr>
          <a:endParaRPr lang="pl-PL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/>
      <c:lineChart>
        <c:grouping val="standard"/>
        <c:ser>
          <c:idx val="0"/>
          <c:order val="0"/>
          <c:spPr>
            <a:ln w="101600" cmpd="sng">
              <a:solidFill>
                <a:schemeClr val="tx2">
                  <a:lumMod val="75000"/>
                </a:schemeClr>
              </a:solidFill>
              <a:prstDash val="solid"/>
              <a:headEnd w="lg" len="lg"/>
              <a:tailEnd type="none"/>
            </a:ln>
          </c:spPr>
          <c:marker>
            <c:spPr>
              <a:solidFill>
                <a:schemeClr val="tx2">
                  <a:lumMod val="75000"/>
                </a:schemeClr>
              </a:solidFill>
            </c:spPr>
          </c:marker>
          <c:dLbls>
            <c:dLbl>
              <c:idx val="0"/>
              <c:layout>
                <c:manualLayout>
                  <c:x val="-3.367003367003369E-2"/>
                  <c:y val="4.5864045864045883E-2"/>
                </c:manualLayout>
              </c:layout>
              <c:showVal val="1"/>
            </c:dLbl>
            <c:dLbl>
              <c:idx val="1"/>
              <c:layout>
                <c:manualLayout>
                  <c:x val="-1.6835016835016841E-3"/>
                  <c:y val="1.9656019656019704E-2"/>
                </c:manualLayout>
              </c:layout>
              <c:showVal val="1"/>
            </c:dLbl>
            <c:dLbl>
              <c:idx val="5"/>
              <c:layout>
                <c:manualLayout>
                  <c:x val="3.367003367003376E-3"/>
                  <c:y val="-2.94840294840296E-2"/>
                </c:manualLayout>
              </c:layout>
              <c:showVal val="1"/>
            </c:dLbl>
            <c:dLbl>
              <c:idx val="6"/>
              <c:layout>
                <c:manualLayout>
                  <c:x val="-3.367003367003376E-3"/>
                  <c:y val="3.9312039312039311E-2"/>
                </c:manualLayout>
              </c:layout>
              <c:showVal val="1"/>
            </c:dLbl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rgbClr val="1F497D">
                    <a:lumMod val="75000"/>
                  </a:srgb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'Slajd 10'!$A$1:$A$6</c:f>
              <c:strCache>
                <c:ptCount val="6"/>
                <c:pt idx="0">
                  <c:v>2006 r.</c:v>
                </c:pt>
                <c:pt idx="1">
                  <c:v>2007 r.</c:v>
                </c:pt>
                <c:pt idx="2">
                  <c:v>2008 r.</c:v>
                </c:pt>
                <c:pt idx="3">
                  <c:v>2009 r.</c:v>
                </c:pt>
                <c:pt idx="4">
                  <c:v>2010 r.</c:v>
                </c:pt>
                <c:pt idx="5">
                  <c:v>2011 r.</c:v>
                </c:pt>
              </c:strCache>
            </c:strRef>
          </c:cat>
          <c:val>
            <c:numRef>
              <c:f>'Slajd 10'!$B$1:$B$6</c:f>
              <c:numCache>
                <c:formatCode>#,##0</c:formatCode>
                <c:ptCount val="6"/>
                <c:pt idx="0">
                  <c:v>111242</c:v>
                </c:pt>
                <c:pt idx="1">
                  <c:v>114909</c:v>
                </c:pt>
                <c:pt idx="2">
                  <c:v>119411</c:v>
                </c:pt>
                <c:pt idx="3">
                  <c:v>122110</c:v>
                </c:pt>
                <c:pt idx="4">
                  <c:v>123651</c:v>
                </c:pt>
                <c:pt idx="5">
                  <c:v>122046</c:v>
                </c:pt>
              </c:numCache>
            </c:numRef>
          </c:val>
        </c:ser>
        <c:marker val="1"/>
        <c:axId val="44204032"/>
        <c:axId val="44205568"/>
      </c:lineChart>
      <c:catAx>
        <c:axId val="44204032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44205568"/>
        <c:crosses val="autoZero"/>
        <c:auto val="1"/>
        <c:lblAlgn val="ctr"/>
        <c:lblOffset val="100"/>
      </c:catAx>
      <c:valAx>
        <c:axId val="44205568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44204032"/>
        <c:crosses val="autoZero"/>
        <c:crossBetween val="between"/>
      </c:valAx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Arkusz3!$B$14</c:f>
              <c:strCache>
                <c:ptCount val="1"/>
                <c:pt idx="0">
                  <c:v>31 XII 2010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dLbl>
              <c:idx val="1"/>
              <c:layout>
                <c:manualLayout>
                  <c:x val="-8.7554721701063563E-3"/>
                  <c:y val="4.566210045662112E-2"/>
                </c:manualLayout>
              </c:layout>
              <c:showVal val="1"/>
            </c:dLbl>
            <c:dLbl>
              <c:idx val="2"/>
              <c:layout>
                <c:manualLayout>
                  <c:x val="-2.5015634771732341E-3"/>
                  <c:y val="1.3698630136986217E-2"/>
                </c:manualLayout>
              </c:layout>
              <c:showVal val="1"/>
            </c:dLbl>
            <c:dLbl>
              <c:idx val="9"/>
              <c:layout>
                <c:manualLayout>
                  <c:x val="-1.000625390869293E-2"/>
                  <c:y val="2.2831050228309794E-3"/>
                </c:manualLayout>
              </c:layout>
              <c:showVal val="1"/>
            </c:dLbl>
            <c:spPr>
              <a:solidFill>
                <a:schemeClr val="bg1">
                  <a:lumMod val="95000"/>
                </a:schemeClr>
              </a:solidFill>
              <a:ln>
                <a:solidFill>
                  <a:srgbClr val="4F81BD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Arkusz3!$A$15:$A$24</c:f>
              <c:strCache>
                <c:ptCount val="10"/>
                <c:pt idx="0">
                  <c:v>Ministerstwa</c:v>
                </c:pt>
                <c:pt idx="1">
                  <c:v>Urzędy centralne</c:v>
                </c:pt>
                <c:pt idx="2">
                  <c:v>Urzędy wojewódzkie</c:v>
                </c:pt>
                <c:pt idx="3">
                  <c:v>Wojewódzka administracja zespolona</c:v>
                </c:pt>
                <c:pt idx="4">
                  <c:v>Powiatowa administracja zespolona</c:v>
                </c:pt>
                <c:pt idx="5">
                  <c:v>Izby skarbowe</c:v>
                </c:pt>
                <c:pt idx="6">
                  <c:v>Urzędy skarbowe</c:v>
                </c:pt>
                <c:pt idx="7">
                  <c:v>Urzędy kontroli skarbowej</c:v>
                </c:pt>
                <c:pt idx="8">
                  <c:v>Pozostała administracja niezespolona i inne</c:v>
                </c:pt>
                <c:pt idx="9">
                  <c:v>Placówki zagraniczne</c:v>
                </c:pt>
              </c:strCache>
            </c:strRef>
          </c:cat>
          <c:val>
            <c:numRef>
              <c:f>Arkusz3!$B$15:$B$24</c:f>
              <c:numCache>
                <c:formatCode>_-* #,##0\ _z_ł_-;\-* #,##0\ _z_ł_-;_-* "-"??\ _z_ł_-;_-@_-</c:formatCode>
                <c:ptCount val="10"/>
                <c:pt idx="0">
                  <c:v>13181</c:v>
                </c:pt>
                <c:pt idx="1">
                  <c:v>10230</c:v>
                </c:pt>
                <c:pt idx="2">
                  <c:v>8801</c:v>
                </c:pt>
                <c:pt idx="3">
                  <c:v>15441</c:v>
                </c:pt>
                <c:pt idx="4">
                  <c:v>8828</c:v>
                </c:pt>
                <c:pt idx="5">
                  <c:v>3712</c:v>
                </c:pt>
                <c:pt idx="6">
                  <c:v>39016</c:v>
                </c:pt>
                <c:pt idx="7">
                  <c:v>5175</c:v>
                </c:pt>
                <c:pt idx="8">
                  <c:v>17903</c:v>
                </c:pt>
                <c:pt idx="9">
                  <c:v>1364</c:v>
                </c:pt>
              </c:numCache>
            </c:numRef>
          </c:val>
        </c:ser>
        <c:ser>
          <c:idx val="1"/>
          <c:order val="1"/>
          <c:tx>
            <c:strRef>
              <c:f>Arkusz3!$C$14</c:f>
              <c:strCache>
                <c:ptCount val="1"/>
                <c:pt idx="0">
                  <c:v>31 XII 2011</c:v>
                </c:pt>
              </c:strCache>
            </c:strRef>
          </c:tx>
          <c:spPr>
            <a:solidFill>
              <a:srgbClr val="92D050"/>
            </a:solidFill>
          </c:spPr>
          <c:dLbls>
            <c:dLbl>
              <c:idx val="0"/>
              <c:layout>
                <c:manualLayout>
                  <c:x val="5.0031269543464674E-3"/>
                  <c:y val="4.3378995433789952E-2"/>
                </c:manualLayout>
              </c:layout>
              <c:showVal val="1"/>
            </c:dLbl>
            <c:dLbl>
              <c:idx val="1"/>
              <c:layout>
                <c:manualLayout>
                  <c:x val="1.1257035647279579E-2"/>
                  <c:y val="2.9680365296803696E-2"/>
                </c:manualLayout>
              </c:layout>
              <c:showVal val="1"/>
            </c:dLbl>
            <c:dLbl>
              <c:idx val="2"/>
              <c:layout>
                <c:manualLayout>
                  <c:x val="1.2507817385866185E-2"/>
                  <c:y val="-4.5662100456621141E-3"/>
                </c:manualLayout>
              </c:layout>
              <c:showVal val="1"/>
            </c:dLbl>
            <c:dLbl>
              <c:idx val="3"/>
              <c:layout>
                <c:manualLayout>
                  <c:x val="1.2507817385866121E-2"/>
                  <c:y val="3.6529680365296795E-2"/>
                </c:manualLayout>
              </c:layout>
              <c:showVal val="1"/>
            </c:dLbl>
            <c:dLbl>
              <c:idx val="4"/>
              <c:layout>
                <c:manualLayout>
                  <c:x val="8.7554721701063563E-3"/>
                  <c:y val="3.8812785388127852E-2"/>
                </c:manualLayout>
              </c:layout>
              <c:showVal val="1"/>
            </c:dLbl>
            <c:dLbl>
              <c:idx val="5"/>
              <c:layout>
                <c:manualLayout>
                  <c:x val="1.1257035647279579E-2"/>
                  <c:y val="3.8812785388127852E-2"/>
                </c:manualLayout>
              </c:layout>
              <c:showVal val="1"/>
            </c:dLbl>
            <c:dLbl>
              <c:idx val="6"/>
              <c:layout>
                <c:manualLayout>
                  <c:x val="1.2507817385866263E-2"/>
                  <c:y val="4.7945205479451899E-2"/>
                </c:manualLayout>
              </c:layout>
              <c:showVal val="1"/>
            </c:dLbl>
            <c:dLbl>
              <c:idx val="7"/>
              <c:layout>
                <c:manualLayout>
                  <c:x val="8.7554721701064361E-3"/>
                  <c:y val="4.1095890410958895E-2"/>
                </c:manualLayout>
              </c:layout>
              <c:showVal val="1"/>
            </c:dLbl>
            <c:dLbl>
              <c:idx val="8"/>
              <c:layout>
                <c:manualLayout>
                  <c:x val="1.1257035647279579E-2"/>
                  <c:y val="4.7945205479451899E-2"/>
                </c:manualLayout>
              </c:layout>
              <c:showVal val="1"/>
            </c:dLbl>
            <c:dLbl>
              <c:idx val="9"/>
              <c:layout>
                <c:manualLayout>
                  <c:x val="1.000625390869293E-2"/>
                  <c:y val="6.8493150684931607E-3"/>
                </c:manualLayout>
              </c:layout>
              <c:showVal val="1"/>
            </c:dLbl>
            <c:spPr>
              <a:solidFill>
                <a:sysClr val="window" lastClr="FFFFFF">
                  <a:lumMod val="95000"/>
                </a:sysClr>
              </a:solidFill>
              <a:ln>
                <a:solidFill>
                  <a:srgbClr val="4F81BD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Arkusz3!$A$15:$A$24</c:f>
              <c:strCache>
                <c:ptCount val="10"/>
                <c:pt idx="0">
                  <c:v>Ministerstwa</c:v>
                </c:pt>
                <c:pt idx="1">
                  <c:v>Urzędy centralne</c:v>
                </c:pt>
                <c:pt idx="2">
                  <c:v>Urzędy wojewódzkie</c:v>
                </c:pt>
                <c:pt idx="3">
                  <c:v>Wojewódzka administracja zespolona</c:v>
                </c:pt>
                <c:pt idx="4">
                  <c:v>Powiatowa administracja zespolona</c:v>
                </c:pt>
                <c:pt idx="5">
                  <c:v>Izby skarbowe</c:v>
                </c:pt>
                <c:pt idx="6">
                  <c:v>Urzędy skarbowe</c:v>
                </c:pt>
                <c:pt idx="7">
                  <c:v>Urzędy kontroli skarbowej</c:v>
                </c:pt>
                <c:pt idx="8">
                  <c:v>Pozostała administracja niezespolona i inne</c:v>
                </c:pt>
                <c:pt idx="9">
                  <c:v>Placówki zagraniczne</c:v>
                </c:pt>
              </c:strCache>
            </c:strRef>
          </c:cat>
          <c:val>
            <c:numRef>
              <c:f>Arkusz3!$C$15:$C$24</c:f>
              <c:numCache>
                <c:formatCode>_-* #,##0\ _z_ł_-;\-* #,##0\ _z_ł_-;_-* "-"??\ _z_ł_-;_-@_-</c:formatCode>
                <c:ptCount val="10"/>
                <c:pt idx="0">
                  <c:v>12613.310000000001</c:v>
                </c:pt>
                <c:pt idx="1">
                  <c:v>10781.590000000002</c:v>
                </c:pt>
                <c:pt idx="2">
                  <c:v>8828.34</c:v>
                </c:pt>
                <c:pt idx="3">
                  <c:v>15256.869999999964</c:v>
                </c:pt>
                <c:pt idx="4">
                  <c:v>8726.7400000000089</c:v>
                </c:pt>
                <c:pt idx="5">
                  <c:v>3664.0899999999997</c:v>
                </c:pt>
                <c:pt idx="6">
                  <c:v>38341.249999999993</c:v>
                </c:pt>
                <c:pt idx="7">
                  <c:v>5111.68</c:v>
                </c:pt>
                <c:pt idx="8">
                  <c:v>17373.060000000005</c:v>
                </c:pt>
                <c:pt idx="9">
                  <c:v>1349</c:v>
                </c:pt>
              </c:numCache>
            </c:numRef>
          </c:val>
        </c:ser>
        <c:shape val="box"/>
        <c:axId val="44336256"/>
        <c:axId val="44337792"/>
        <c:axId val="0"/>
      </c:bar3DChart>
      <c:catAx>
        <c:axId val="44336256"/>
        <c:scaling>
          <c:orientation val="minMax"/>
        </c:scaling>
        <c:axPos val="b"/>
        <c:tickLblPos val="nextTo"/>
        <c:crossAx val="44337792"/>
        <c:crosses val="autoZero"/>
        <c:auto val="1"/>
        <c:lblAlgn val="ctr"/>
        <c:lblOffset val="100"/>
      </c:catAx>
      <c:valAx>
        <c:axId val="44337792"/>
        <c:scaling>
          <c:orientation val="minMax"/>
        </c:scaling>
        <c:axPos val="l"/>
        <c:majorGridlines/>
        <c:numFmt formatCode="_-* #,##0\ _z_ł_-;\-* #,##0\ _z_ł_-;_-* &quot;-&quot;??\ _z_ł_-;_-@_-" sourceLinked="1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44336256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100" b="1">
              <a:latin typeface="Arial" pitchFamily="34" charset="0"/>
              <a:cs typeface="Arial" pitchFamily="34" charset="0"/>
            </a:defRPr>
          </a:pPr>
          <a:endParaRPr lang="pl-PL"/>
        </a:p>
      </c:txPr>
    </c:legend>
    <c:plotVisOnly val="1"/>
  </c:chart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/>
      <c:lineChart>
        <c:grouping val="standard"/>
        <c:ser>
          <c:idx val="0"/>
          <c:order val="0"/>
          <c:spPr>
            <a:ln w="101600">
              <a:solidFill>
                <a:srgbClr val="1F497D">
                  <a:lumMod val="75000"/>
                </a:srgbClr>
              </a:solidFill>
            </a:ln>
          </c:spPr>
          <c:marker>
            <c:spPr>
              <a:solidFill>
                <a:schemeClr val="tx2">
                  <a:lumMod val="75000"/>
                </a:schemeClr>
              </a:solidFill>
            </c:spPr>
          </c:marker>
          <c:dLbls>
            <c:dLbl>
              <c:idx val="0"/>
              <c:layout>
                <c:manualLayout>
                  <c:x val="5.3691275167785232E-3"/>
                  <c:y val="-1.5325670498084329E-2"/>
                </c:manualLayout>
              </c:layout>
              <c:showVal val="1"/>
            </c:dLbl>
            <c:dLbl>
              <c:idx val="1"/>
              <c:layout>
                <c:manualLayout>
                  <c:x val="5.3691275167785232E-3"/>
                  <c:y val="-1.8390804597701163E-2"/>
                </c:manualLayout>
              </c:layout>
              <c:showVal val="1"/>
            </c:dLbl>
            <c:dLbl>
              <c:idx val="2"/>
              <c:layout>
                <c:manualLayout>
                  <c:x val="1.7897091722594422E-3"/>
                  <c:y val="-3.3716475095785438E-2"/>
                </c:manualLayout>
              </c:layout>
              <c:showVal val="1"/>
            </c:dLbl>
            <c:dLbl>
              <c:idx val="3"/>
              <c:layout>
                <c:manualLayout>
                  <c:x val="-1.7897091722595081E-3"/>
                  <c:y val="-3.6781609195402243E-2"/>
                </c:manualLayout>
              </c:layout>
              <c:showVal val="1"/>
            </c:dLbl>
            <c:spPr>
              <a:solidFill>
                <a:schemeClr val="bg1">
                  <a:lumMod val="95000"/>
                </a:schemeClr>
              </a:solidFill>
              <a:ln>
                <a:solidFill>
                  <a:srgbClr val="1F497D">
                    <a:lumMod val="75000"/>
                  </a:srgb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'Slajd 13'!$A$1:$A$5</c:f>
              <c:strCache>
                <c:ptCount val="5"/>
                <c:pt idx="0">
                  <c:v>2007 r.</c:v>
                </c:pt>
                <c:pt idx="1">
                  <c:v>2008 r.</c:v>
                </c:pt>
                <c:pt idx="2">
                  <c:v>2009 r.</c:v>
                </c:pt>
                <c:pt idx="3">
                  <c:v>2010 r.</c:v>
                </c:pt>
                <c:pt idx="4">
                  <c:v>2011 r.</c:v>
                </c:pt>
              </c:strCache>
            </c:strRef>
          </c:cat>
          <c:val>
            <c:numRef>
              <c:f>'Slajd 13'!$B$1:$B$5</c:f>
              <c:numCache>
                <c:formatCode>0.0%</c:formatCode>
                <c:ptCount val="5"/>
                <c:pt idx="0">
                  <c:v>0.128</c:v>
                </c:pt>
                <c:pt idx="1">
                  <c:v>0.111</c:v>
                </c:pt>
                <c:pt idx="2">
                  <c:v>7.3999999999999996E-2</c:v>
                </c:pt>
                <c:pt idx="3">
                  <c:v>7.0999999999999994E-2</c:v>
                </c:pt>
                <c:pt idx="4">
                  <c:v>7.3000000000000009E-2</c:v>
                </c:pt>
              </c:numCache>
            </c:numRef>
          </c:val>
        </c:ser>
        <c:marker val="1"/>
        <c:axId val="44580864"/>
        <c:axId val="44583168"/>
      </c:lineChart>
      <c:catAx>
        <c:axId val="44580864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44583168"/>
        <c:crosses val="autoZero"/>
        <c:auto val="1"/>
        <c:lblAlgn val="ctr"/>
        <c:lblOffset val="100"/>
      </c:catAx>
      <c:valAx>
        <c:axId val="44583168"/>
        <c:scaling>
          <c:orientation val="minMax"/>
        </c:scaling>
        <c:axPos val="l"/>
        <c:majorGridlines/>
        <c:numFmt formatCode="0.0%" sourceLinked="1"/>
        <c:tickLblPos val="nextTo"/>
        <c:txPr>
          <a:bodyPr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pl-PL"/>
          </a:p>
        </c:txPr>
        <c:crossAx val="44580864"/>
        <c:crosses val="autoZero"/>
        <c:crossBetween val="between"/>
      </c:valAx>
    </c:plotArea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0.20393</cdr:x>
      <cdr:y>0.02381</cdr:y>
    </cdr:from>
    <cdr:to>
      <cdr:x>0.75512</cdr:x>
      <cdr:y>0.07143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897380" y="144780"/>
          <a:ext cx="5128260" cy="2895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/>
        </a:p>
      </cdr:txBody>
    </cdr:sp>
  </cdr:relSizeAnchor>
  <cdr:relSizeAnchor xmlns:cdr="http://schemas.openxmlformats.org/drawingml/2006/chartDrawing">
    <cdr:from>
      <cdr:x>0.06061</cdr:x>
      <cdr:y>0</cdr:y>
    </cdr:from>
    <cdr:to>
      <cdr:x>0.95495</cdr:x>
      <cdr:y>0.1154</cdr:y>
    </cdr:to>
    <cdr:sp macro="" textlink="">
      <cdr:nvSpPr>
        <cdr:cNvPr id="3" name="pole tekstowe 2"/>
        <cdr:cNvSpPr txBox="1"/>
      </cdr:nvSpPr>
      <cdr:spPr>
        <a:xfrm xmlns:a="http://schemas.openxmlformats.org/drawingml/2006/main">
          <a:off x="559067" y="-76351"/>
          <a:ext cx="8249401" cy="6001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pl-PL" sz="1100" b="1" i="0" dirty="0">
              <a:effectLst/>
              <a:latin typeface="+mn-lt"/>
              <a:ea typeface="+mn-ea"/>
              <a:cs typeface="+mn-cs"/>
            </a:rPr>
            <a:t>Udział zatrudnionych w sekcji „O” - „Administracja publiczna i obrona narodowa; obowiązkowe zabezpieczenia społeczne” w zatrudnionych ogółem w gospodarce narodowej państw Unii Europejskiej i innych wybranych państw europejskich w III kwartale 2011 roku</a:t>
          </a:r>
          <a:endParaRPr lang="pl-PL" sz="11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0.11278</cdr:x>
      <cdr:y>0.57971</cdr:y>
    </cdr:from>
    <cdr:to>
      <cdr:x>0.18606</cdr:x>
      <cdr:y>0.64504</cdr:y>
    </cdr:to>
    <cdr:sp macro="" textlink="">
      <cdr:nvSpPr>
        <cdr:cNvPr id="2" name="Elipsa 1"/>
        <cdr:cNvSpPr/>
      </cdr:nvSpPr>
      <cdr:spPr bwMode="auto">
        <a:xfrm xmlns:a="http://schemas.openxmlformats.org/drawingml/2006/main">
          <a:off x="1080120" y="2880320"/>
          <a:ext cx="701766" cy="324594"/>
        </a:xfrm>
        <a:prstGeom xmlns:a="http://schemas.openxmlformats.org/drawingml/2006/main" prst="ellipse">
          <a:avLst/>
        </a:prstGeom>
        <a:solidFill xmlns:a="http://schemas.openxmlformats.org/drawingml/2006/main">
          <a:srgbClr val="9BBB59">
            <a:lumMod val="60000"/>
            <a:lumOff val="40000"/>
          </a:srgbClr>
        </a:solidFill>
        <a:ln xmlns:a="http://schemas.openxmlformats.org/drawingml/2006/main">
          <a:solidFill>
            <a:srgbClr val="1F497D">
              <a:lumMod val="75000"/>
            </a:srgbClr>
          </a:solidFill>
        </a:ln>
        <a:effectLst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 prstMaterial="powder">
          <a:bevelT prst="relaxedInset"/>
        </a:sp3d>
        <a:extLst xmlns:a="http://schemas.openxmlformats.org/drawingml/2006/main">
          <a:ext uri="{909E8E84-426E-40DD-AFC4-6F175D3DCCD1}">
            <a14:hiddenFill xmlns:lc="http://schemas.openxmlformats.org/drawingml/2006/lockedCanvas" xmlns="" xmlns:a14="http://schemas.microsoft.com/office/drawing/2010/main" xmlns:p="http://schemas.openxmlformats.org/presentationml/2006/main" xmlns:r="http://schemas.openxmlformats.org/officeDocument/2006/relationships">
              <a:solidFill>
                <a:schemeClr val="accent1"/>
              </a:solidFill>
            </a14:hiddenFill>
          </a:ext>
          <a:ext uri="{91240B29-F687-4F45-9708-019B960494DF}">
            <a14:hiddenLine xmlns:lc="http://schemas.openxmlformats.org/drawingml/2006/lockedCanvas" xmlns="" xmlns:a14="http://schemas.microsoft.com/office/drawing/2010/main" xmlns:p="http://schemas.openxmlformats.org/presentationml/2006/main" xmlns:r="http://schemas.openxmlformats.org/officeDocument/2006/relationships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lc="http://schemas.openxmlformats.org/drawingml/2006/lockedCanvas" xmlns="" xmlns:a14="http://schemas.microsoft.com/office/drawing/2010/main" xmlns:p="http://schemas.openxmlformats.org/presentationml/2006/main" xmlns:r="http://schemas.openxmlformats.org/officeDocument/2006/relationships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="horz" wrap="square" lIns="91440" tIns="45720" rIns="91440" bIns="45720" numCol="1" rtlCol="0" anchor="t" anchorCtr="0" compatLnSpc="1">
          <a:prstTxWarp prst="textNoShape">
            <a:avLst/>
          </a:prstTxWarp>
          <a:spAutoFit/>
        </a:bodyPr>
        <a:lstStyle xmlns:a="http://schemas.openxmlformats.org/drawingml/2006/main">
          <a:defPPr>
            <a:defRPr lang="pl-PL"/>
          </a:defPPr>
          <a:lvl1pPr algn="ctr" rtl="0" eaLnBrk="0" fontAlgn="base" hangingPunct="0">
            <a:spcBef>
              <a:spcPct val="5000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</a:defRPr>
          </a:lvl1pPr>
          <a:lvl2pPr marL="457200" algn="ctr" rtl="0" eaLnBrk="0" fontAlgn="base" hangingPunct="0">
            <a:spcBef>
              <a:spcPct val="5000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</a:defRPr>
          </a:lvl2pPr>
          <a:lvl3pPr marL="914400" algn="ctr" rtl="0" eaLnBrk="0" fontAlgn="base" hangingPunct="0">
            <a:spcBef>
              <a:spcPct val="5000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</a:defRPr>
          </a:lvl3pPr>
          <a:lvl4pPr marL="1371600" algn="ctr" rtl="0" eaLnBrk="0" fontAlgn="base" hangingPunct="0">
            <a:spcBef>
              <a:spcPct val="5000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</a:defRPr>
          </a:lvl4pPr>
          <a:lvl5pPr marL="1828800" algn="ctr" rtl="0" eaLnBrk="0" fontAlgn="base" hangingPunct="0">
            <a:spcBef>
              <a:spcPct val="5000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</a:defRPr>
          </a:lvl9pPr>
        </a:lstStyle>
        <a:p xmlns:a="http://schemas.openxmlformats.org/drawingml/2006/main">
          <a:pPr marL="0" marR="0" indent="0" algn="ctr" defTabSz="914400" rtl="0" eaLnBrk="0" fontAlgn="base" latinLnBrk="0" hangingPunct="0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900" b="1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charset="0"/>
            </a:rPr>
            <a:t>-4,3%</a:t>
          </a:r>
        </a:p>
      </cdr:txBody>
    </cdr:sp>
  </cdr:relSizeAnchor>
  <cdr:relSizeAnchor xmlns:cdr="http://schemas.openxmlformats.org/drawingml/2006/chartDrawing">
    <cdr:from>
      <cdr:x>0.19549</cdr:x>
      <cdr:y>0.62319</cdr:y>
    </cdr:from>
    <cdr:to>
      <cdr:x>0.26876</cdr:x>
      <cdr:y>0.68852</cdr:y>
    </cdr:to>
    <cdr:sp macro="" textlink="">
      <cdr:nvSpPr>
        <cdr:cNvPr id="3" name="Elipsa 2"/>
        <cdr:cNvSpPr/>
      </cdr:nvSpPr>
      <cdr:spPr bwMode="auto">
        <a:xfrm xmlns:a="http://schemas.openxmlformats.org/drawingml/2006/main">
          <a:off x="1872208" y="3096344"/>
          <a:ext cx="701711" cy="324595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2">
            <a:lumMod val="60000"/>
            <a:lumOff val="40000"/>
          </a:schemeClr>
        </a:solidFill>
        <a:ln xmlns:a="http://schemas.openxmlformats.org/drawingml/2006/main">
          <a:solidFill>
            <a:srgbClr val="1F497D">
              <a:lumMod val="75000"/>
            </a:srgbClr>
          </a:solidFill>
        </a:ln>
        <a:effectLst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 prstMaterial="powder">
          <a:bevelT prst="relaxedInset"/>
        </a:sp3d>
        <a:extLst xmlns:a="http://schemas.openxmlformats.org/drawingml/2006/main">
          <a:ext uri="{909E8E84-426E-40DD-AFC4-6F175D3DCCD1}">
            <a14:hiddenFill xmlns:lc="http://schemas.openxmlformats.org/drawingml/2006/lockedCanvas" xmlns:r="http://schemas.openxmlformats.org/officeDocument/2006/relationships" xmlns:p="http://schemas.openxmlformats.org/presentationml/2006/main"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lc="http://schemas.openxmlformats.org/drawingml/2006/lockedCanvas" xmlns:r="http://schemas.openxmlformats.org/officeDocument/2006/relationships" xmlns:p="http://schemas.openxmlformats.org/presentationml/2006/main"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lc="http://schemas.openxmlformats.org/drawingml/2006/lockedCanvas" xmlns:r="http://schemas.openxmlformats.org/officeDocument/2006/relationships" xmlns:p="http://schemas.openxmlformats.org/presentationml/2006/main" xmlns:a14="http://schemas.microsoft.com/office/drawing/2010/main" xmlns="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="horz" wrap="square" lIns="91440" tIns="45720" rIns="91440" bIns="45720" numCol="1" rtlCol="0" anchor="t" anchorCtr="0" compatLnSpc="1">
          <a:prstTxWarp prst="textNoShape">
            <a:avLst/>
          </a:prstTxWarp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marL="0" marR="0" indent="0" algn="ctr" defTabSz="914400" rtl="0" eaLnBrk="0" fontAlgn="base" latinLnBrk="0" hangingPunct="0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900" b="1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charset="0"/>
            </a:rPr>
            <a:t>5,4%</a:t>
          </a:r>
        </a:p>
      </cdr:txBody>
    </cdr:sp>
  </cdr:relSizeAnchor>
  <cdr:relSizeAnchor xmlns:cdr="http://schemas.openxmlformats.org/drawingml/2006/chartDrawing">
    <cdr:from>
      <cdr:x>0.28571</cdr:x>
      <cdr:y>0.62319</cdr:y>
    </cdr:from>
    <cdr:to>
      <cdr:x>0.35899</cdr:x>
      <cdr:y>0.68852</cdr:y>
    </cdr:to>
    <cdr:sp macro="" textlink="">
      <cdr:nvSpPr>
        <cdr:cNvPr id="4" name="Elipsa 3"/>
        <cdr:cNvSpPr/>
      </cdr:nvSpPr>
      <cdr:spPr bwMode="auto">
        <a:xfrm xmlns:a="http://schemas.openxmlformats.org/drawingml/2006/main">
          <a:off x="2736304" y="3096344"/>
          <a:ext cx="701807" cy="324595"/>
        </a:xfrm>
        <a:prstGeom xmlns:a="http://schemas.openxmlformats.org/drawingml/2006/main" prst="ellipse">
          <a:avLst/>
        </a:prstGeom>
        <a:solidFill xmlns:a="http://schemas.openxmlformats.org/drawingml/2006/main">
          <a:srgbClr val="C0504D">
            <a:lumMod val="60000"/>
            <a:lumOff val="40000"/>
          </a:srgbClr>
        </a:solidFill>
        <a:ln xmlns:a="http://schemas.openxmlformats.org/drawingml/2006/main">
          <a:solidFill>
            <a:srgbClr val="1F497D">
              <a:lumMod val="75000"/>
            </a:srgbClr>
          </a:solidFill>
        </a:ln>
        <a:effectLst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 prstMaterial="powder">
          <a:bevelT prst="relaxedInset"/>
        </a:sp3d>
        <a:extLst xmlns:a="http://schemas.openxmlformats.org/drawingml/2006/main">
          <a:ext uri="{909E8E84-426E-40DD-AFC4-6F175D3DCCD1}">
            <a14:hiddenFill xmlns:lc="http://schemas.openxmlformats.org/drawingml/2006/lockedCanvas" xmlns="" xmlns:a14="http://schemas.microsoft.com/office/drawing/2010/main" xmlns:p="http://schemas.openxmlformats.org/presentationml/2006/main" xmlns:r="http://schemas.openxmlformats.org/officeDocument/2006/relationships">
              <a:solidFill>
                <a:schemeClr val="accent1"/>
              </a:solidFill>
            </a14:hiddenFill>
          </a:ext>
          <a:ext uri="{91240B29-F687-4F45-9708-019B960494DF}">
            <a14:hiddenLine xmlns:lc="http://schemas.openxmlformats.org/drawingml/2006/lockedCanvas" xmlns="" xmlns:a14="http://schemas.microsoft.com/office/drawing/2010/main" xmlns:p="http://schemas.openxmlformats.org/presentationml/2006/main" xmlns:r="http://schemas.openxmlformats.org/officeDocument/2006/relationships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lc="http://schemas.openxmlformats.org/drawingml/2006/lockedCanvas" xmlns="" xmlns:a14="http://schemas.microsoft.com/office/drawing/2010/main" xmlns:p="http://schemas.openxmlformats.org/presentationml/2006/main" xmlns:r="http://schemas.openxmlformats.org/officeDocument/2006/relationships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="horz" wrap="square" lIns="91440" tIns="45720" rIns="91440" bIns="45720" numCol="1" rtlCol="0" anchor="t" anchorCtr="0" compatLnSpc="1">
          <a:prstTxWarp prst="textNoShape">
            <a:avLst/>
          </a:prstTxWarp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marL="0" marR="0" indent="0" algn="ctr" defTabSz="914400" rtl="0" eaLnBrk="0" fontAlgn="base" latinLnBrk="0" hangingPunct="0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900" b="1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charset="0"/>
            </a:rPr>
            <a:t>0,3%</a:t>
          </a:r>
        </a:p>
      </cdr:txBody>
    </cdr:sp>
  </cdr:relSizeAnchor>
  <cdr:relSizeAnchor xmlns:cdr="http://schemas.openxmlformats.org/drawingml/2006/chartDrawing">
    <cdr:from>
      <cdr:x>0.36842</cdr:x>
      <cdr:y>0.52174</cdr:y>
    </cdr:from>
    <cdr:to>
      <cdr:x>0.4417</cdr:x>
      <cdr:y>0.58707</cdr:y>
    </cdr:to>
    <cdr:sp macro="" textlink="">
      <cdr:nvSpPr>
        <cdr:cNvPr id="5" name="Elipsa 4"/>
        <cdr:cNvSpPr/>
      </cdr:nvSpPr>
      <cdr:spPr bwMode="auto">
        <a:xfrm xmlns:a="http://schemas.openxmlformats.org/drawingml/2006/main">
          <a:off x="3528392" y="2592288"/>
          <a:ext cx="701766" cy="324594"/>
        </a:xfrm>
        <a:prstGeom xmlns:a="http://schemas.openxmlformats.org/drawingml/2006/main" prst="ellipse">
          <a:avLst/>
        </a:prstGeom>
        <a:solidFill xmlns:a="http://schemas.openxmlformats.org/drawingml/2006/main">
          <a:srgbClr val="9BBB59">
            <a:lumMod val="60000"/>
            <a:lumOff val="40000"/>
          </a:srgbClr>
        </a:solidFill>
        <a:ln xmlns:a="http://schemas.openxmlformats.org/drawingml/2006/main">
          <a:solidFill>
            <a:srgbClr val="1F497D">
              <a:lumMod val="75000"/>
            </a:srgbClr>
          </a:solidFill>
        </a:ln>
        <a:effectLst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 prstMaterial="powder">
          <a:bevelT prst="relaxedInset"/>
        </a:sp3d>
        <a:extLst xmlns:a="http://schemas.openxmlformats.org/drawingml/2006/main">
          <a:ext uri="{909E8E84-426E-40DD-AFC4-6F175D3DCCD1}">
            <a14:hiddenFill xmlns:lc="http://schemas.openxmlformats.org/drawingml/2006/lockedCanvas" xmlns:r="http://schemas.openxmlformats.org/officeDocument/2006/relationships" xmlns:p="http://schemas.openxmlformats.org/presentationml/2006/main"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lc="http://schemas.openxmlformats.org/drawingml/2006/lockedCanvas" xmlns:r="http://schemas.openxmlformats.org/officeDocument/2006/relationships" xmlns:p="http://schemas.openxmlformats.org/presentationml/2006/main"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lc="http://schemas.openxmlformats.org/drawingml/2006/lockedCanvas" xmlns:r="http://schemas.openxmlformats.org/officeDocument/2006/relationships" xmlns:p="http://schemas.openxmlformats.org/presentationml/2006/main" xmlns:a14="http://schemas.microsoft.com/office/drawing/2010/main" xmlns="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="horz" wrap="square" lIns="91440" tIns="45720" rIns="91440" bIns="45720" numCol="1" rtlCol="0" anchor="t" anchorCtr="0" compatLnSpc="1">
          <a:prstTxWarp prst="textNoShape">
            <a:avLst/>
          </a:prstTxWarp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marL="0" marR="0" indent="0" algn="ctr" defTabSz="914400" rtl="0" eaLnBrk="0" fontAlgn="base" latinLnBrk="0" hangingPunct="0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900" b="1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charset="0"/>
            </a:rPr>
            <a:t>-1,2%</a:t>
          </a:r>
        </a:p>
      </cdr:txBody>
    </cdr:sp>
  </cdr:relSizeAnchor>
  <cdr:relSizeAnchor xmlns:cdr="http://schemas.openxmlformats.org/drawingml/2006/chartDrawing">
    <cdr:from>
      <cdr:x>0.45113</cdr:x>
      <cdr:y>0.63768</cdr:y>
    </cdr:from>
    <cdr:to>
      <cdr:x>0.52441</cdr:x>
      <cdr:y>0.70301</cdr:y>
    </cdr:to>
    <cdr:sp macro="" textlink="">
      <cdr:nvSpPr>
        <cdr:cNvPr id="6" name="Elipsa 5"/>
        <cdr:cNvSpPr/>
      </cdr:nvSpPr>
      <cdr:spPr bwMode="auto">
        <a:xfrm xmlns:a="http://schemas.openxmlformats.org/drawingml/2006/main">
          <a:off x="4320480" y="3168352"/>
          <a:ext cx="701807" cy="324596"/>
        </a:xfrm>
        <a:prstGeom xmlns:a="http://schemas.openxmlformats.org/drawingml/2006/main" prst="ellipse">
          <a:avLst/>
        </a:prstGeom>
        <a:solidFill xmlns:a="http://schemas.openxmlformats.org/drawingml/2006/main">
          <a:srgbClr val="9BBB59">
            <a:lumMod val="60000"/>
            <a:lumOff val="40000"/>
          </a:srgbClr>
        </a:solidFill>
        <a:ln xmlns:a="http://schemas.openxmlformats.org/drawingml/2006/main">
          <a:solidFill>
            <a:srgbClr val="1F497D">
              <a:lumMod val="75000"/>
            </a:srgbClr>
          </a:solidFill>
        </a:ln>
        <a:effectLst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 prstMaterial="powder">
          <a:bevelT prst="relaxedInset"/>
        </a:sp3d>
        <a:extLst xmlns:a="http://schemas.openxmlformats.org/drawingml/2006/main">
          <a:ext uri="{909E8E84-426E-40DD-AFC4-6F175D3DCCD1}">
            <a14:hiddenFill xmlns="" xmlns:a14="http://schemas.microsoft.com/office/drawing/2010/main" xmlns:p="http://schemas.openxmlformats.org/presentationml/2006/main" xmlns:r="http://schemas.openxmlformats.org/officeDocument/2006/relationships" xmlns:lc="http://schemas.openxmlformats.org/drawingml/2006/lockedCanvas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xmlns:p="http://schemas.openxmlformats.org/presentationml/2006/main" xmlns:r="http://schemas.openxmlformats.org/officeDocument/2006/relationships" xmlns:lc="http://schemas.openxmlformats.org/drawingml/2006/lockedCanvas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 xmlns:p="http://schemas.openxmlformats.org/presentationml/2006/main" xmlns:r="http://schemas.openxmlformats.org/officeDocument/2006/relationships" xmlns:lc="http://schemas.openxmlformats.org/drawingml/2006/lockedCanvas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="horz" wrap="square" lIns="91440" tIns="45720" rIns="91440" bIns="45720" numCol="1" rtlCol="0" anchor="t" anchorCtr="0" compatLnSpc="1">
          <a:prstTxWarp prst="textNoShape">
            <a:avLst/>
          </a:prstTxWarp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marL="0" marR="0" indent="0" algn="ctr" defTabSz="914400" rtl="0" eaLnBrk="0" fontAlgn="base" latinLnBrk="0" hangingPunct="0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900" b="1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charset="0"/>
            </a:rPr>
            <a:t>-1,1%</a:t>
          </a:r>
        </a:p>
      </cdr:txBody>
    </cdr:sp>
  </cdr:relSizeAnchor>
  <cdr:relSizeAnchor xmlns:cdr="http://schemas.openxmlformats.org/drawingml/2006/chartDrawing">
    <cdr:from>
      <cdr:x>0.62406</cdr:x>
      <cdr:y>0.13043</cdr:y>
    </cdr:from>
    <cdr:to>
      <cdr:x>0.69734</cdr:x>
      <cdr:y>0.19576</cdr:y>
    </cdr:to>
    <cdr:sp macro="" textlink="">
      <cdr:nvSpPr>
        <cdr:cNvPr id="7" name="Elipsa 6"/>
        <cdr:cNvSpPr/>
      </cdr:nvSpPr>
      <cdr:spPr bwMode="auto">
        <a:xfrm xmlns:a="http://schemas.openxmlformats.org/drawingml/2006/main">
          <a:off x="5976664" y="648072"/>
          <a:ext cx="701807" cy="324596"/>
        </a:xfrm>
        <a:prstGeom xmlns:a="http://schemas.openxmlformats.org/drawingml/2006/main" prst="ellipse">
          <a:avLst/>
        </a:prstGeom>
        <a:solidFill xmlns:a="http://schemas.openxmlformats.org/drawingml/2006/main">
          <a:srgbClr val="9BBB59">
            <a:lumMod val="60000"/>
            <a:lumOff val="40000"/>
          </a:srgbClr>
        </a:solidFill>
        <a:ln xmlns:a="http://schemas.openxmlformats.org/drawingml/2006/main">
          <a:solidFill>
            <a:srgbClr val="1F497D">
              <a:lumMod val="75000"/>
            </a:srgbClr>
          </a:solidFill>
        </a:ln>
        <a:effectLst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 prstMaterial="powder">
          <a:bevelT prst="relaxedInset"/>
        </a:sp3d>
        <a:extLst xmlns:a="http://schemas.openxmlformats.org/drawingml/2006/main">
          <a:ext uri="{909E8E84-426E-40DD-AFC4-6F175D3DCCD1}">
            <a14:hiddenFill xmlns:r="http://schemas.openxmlformats.org/officeDocument/2006/relationships" xmlns:p="http://schemas.openxmlformats.org/presentationml/2006/main" xmlns:a14="http://schemas.microsoft.com/office/drawing/2010/main" xmlns="" xmlns:lc="http://schemas.openxmlformats.org/drawingml/2006/lockedCanvas">
              <a:solidFill>
                <a:schemeClr val="accent1"/>
              </a:solidFill>
            </a14:hiddenFill>
          </a:ext>
          <a:ext uri="{91240B29-F687-4F45-9708-019B960494DF}">
            <a14:hiddenLine xmlns:r="http://schemas.openxmlformats.org/officeDocument/2006/relationships" xmlns:p="http://schemas.openxmlformats.org/presentationml/2006/main" xmlns:a14="http://schemas.microsoft.com/office/drawing/2010/main" xmlns="" xmlns:lc="http://schemas.openxmlformats.org/drawingml/2006/lockedCanvas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r="http://schemas.openxmlformats.org/officeDocument/2006/relationships" xmlns:p="http://schemas.openxmlformats.org/presentationml/2006/main" xmlns:a14="http://schemas.microsoft.com/office/drawing/2010/main" xmlns="" xmlns:lc="http://schemas.openxmlformats.org/drawingml/2006/lockedCanvas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="horz" wrap="square" lIns="91440" tIns="45720" rIns="91440" bIns="45720" numCol="1" rtlCol="0" anchor="t" anchorCtr="0" compatLnSpc="1">
          <a:prstTxWarp prst="textNoShape">
            <a:avLst/>
          </a:prstTxWarp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marL="0" marR="0" indent="0" algn="ctr" defTabSz="914400" rtl="0" eaLnBrk="0" fontAlgn="base" latinLnBrk="0" hangingPunct="0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900" b="1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charset="0"/>
            </a:rPr>
            <a:t>-1,7%</a:t>
          </a:r>
        </a:p>
      </cdr:txBody>
    </cdr:sp>
  </cdr:relSizeAnchor>
  <cdr:relSizeAnchor xmlns:cdr="http://schemas.openxmlformats.org/drawingml/2006/chartDrawing">
    <cdr:from>
      <cdr:x>0.70677</cdr:x>
      <cdr:y>0.71014</cdr:y>
    </cdr:from>
    <cdr:to>
      <cdr:x>0.78005</cdr:x>
      <cdr:y>0.77548</cdr:y>
    </cdr:to>
    <cdr:sp macro="" textlink="">
      <cdr:nvSpPr>
        <cdr:cNvPr id="8" name="Elipsa 7"/>
        <cdr:cNvSpPr/>
      </cdr:nvSpPr>
      <cdr:spPr bwMode="auto">
        <a:xfrm xmlns:a="http://schemas.openxmlformats.org/drawingml/2006/main">
          <a:off x="6768752" y="3528392"/>
          <a:ext cx="701807" cy="324596"/>
        </a:xfrm>
        <a:prstGeom xmlns:a="http://schemas.openxmlformats.org/drawingml/2006/main" prst="ellipse">
          <a:avLst/>
        </a:prstGeom>
        <a:solidFill xmlns:a="http://schemas.openxmlformats.org/drawingml/2006/main">
          <a:srgbClr val="9BBB59">
            <a:lumMod val="60000"/>
            <a:lumOff val="40000"/>
          </a:srgbClr>
        </a:solidFill>
        <a:ln xmlns:a="http://schemas.openxmlformats.org/drawingml/2006/main">
          <a:solidFill>
            <a:srgbClr val="1F497D">
              <a:lumMod val="75000"/>
            </a:srgbClr>
          </a:solidFill>
        </a:ln>
        <a:effectLst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 prstMaterial="powder">
          <a:bevelT prst="relaxedInset"/>
        </a:sp3d>
        <a:extLst xmlns:a="http://schemas.openxmlformats.org/drawingml/2006/main">
          <a:ext uri="{909E8E84-426E-40DD-AFC4-6F175D3DCCD1}">
            <a14:hiddenFill xmlns:r="http://schemas.openxmlformats.org/officeDocument/2006/relationships" xmlns:p="http://schemas.openxmlformats.org/presentationml/2006/main" xmlns:a14="http://schemas.microsoft.com/office/drawing/2010/main" xmlns="" xmlns:lc="http://schemas.openxmlformats.org/drawingml/2006/lockedCanvas">
              <a:solidFill>
                <a:schemeClr val="accent1"/>
              </a:solidFill>
            </a14:hiddenFill>
          </a:ext>
          <a:ext uri="{91240B29-F687-4F45-9708-019B960494DF}">
            <a14:hiddenLine xmlns:r="http://schemas.openxmlformats.org/officeDocument/2006/relationships" xmlns:p="http://schemas.openxmlformats.org/presentationml/2006/main" xmlns:a14="http://schemas.microsoft.com/office/drawing/2010/main" xmlns="" xmlns:lc="http://schemas.openxmlformats.org/drawingml/2006/lockedCanvas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r="http://schemas.openxmlformats.org/officeDocument/2006/relationships" xmlns:p="http://schemas.openxmlformats.org/presentationml/2006/main" xmlns:a14="http://schemas.microsoft.com/office/drawing/2010/main" xmlns="" xmlns:lc="http://schemas.openxmlformats.org/drawingml/2006/lockedCanvas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="horz" wrap="square" lIns="91440" tIns="45720" rIns="91440" bIns="45720" numCol="1" rtlCol="0" anchor="t" anchorCtr="0" compatLnSpc="1">
          <a:prstTxWarp prst="textNoShape">
            <a:avLst/>
          </a:prstTxWarp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marL="0" marR="0" indent="0" algn="ctr" defTabSz="914400" rtl="0" eaLnBrk="0" fontAlgn="base" latinLnBrk="0" hangingPunct="0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900" b="1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charset="0"/>
            </a:rPr>
            <a:t>-1,2%</a:t>
          </a:r>
        </a:p>
      </cdr:txBody>
    </cdr:sp>
  </cdr:relSizeAnchor>
  <cdr:relSizeAnchor xmlns:cdr="http://schemas.openxmlformats.org/drawingml/2006/chartDrawing">
    <cdr:from>
      <cdr:x>0.78947</cdr:x>
      <cdr:y>0.49275</cdr:y>
    </cdr:from>
    <cdr:to>
      <cdr:x>0.86275</cdr:x>
      <cdr:y>0.55808</cdr:y>
    </cdr:to>
    <cdr:sp macro="" textlink="">
      <cdr:nvSpPr>
        <cdr:cNvPr id="9" name="Elipsa 8"/>
        <cdr:cNvSpPr/>
      </cdr:nvSpPr>
      <cdr:spPr bwMode="auto">
        <a:xfrm xmlns:a="http://schemas.openxmlformats.org/drawingml/2006/main">
          <a:off x="7560840" y="2448272"/>
          <a:ext cx="701807" cy="324596"/>
        </a:xfrm>
        <a:prstGeom xmlns:a="http://schemas.openxmlformats.org/drawingml/2006/main" prst="ellipse">
          <a:avLst/>
        </a:prstGeom>
        <a:solidFill xmlns:a="http://schemas.openxmlformats.org/drawingml/2006/main">
          <a:srgbClr val="9BBB59">
            <a:lumMod val="60000"/>
            <a:lumOff val="40000"/>
          </a:srgbClr>
        </a:solidFill>
        <a:ln xmlns:a="http://schemas.openxmlformats.org/drawingml/2006/main">
          <a:solidFill>
            <a:srgbClr val="1F497D">
              <a:lumMod val="75000"/>
            </a:srgbClr>
          </a:solidFill>
        </a:ln>
        <a:effectLst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 prstMaterial="powder">
          <a:bevelT prst="relaxedInset"/>
        </a:sp3d>
        <a:extLst xmlns:a="http://schemas.openxmlformats.org/drawingml/2006/main">
          <a:ext uri="{909E8E84-426E-40DD-AFC4-6F175D3DCCD1}">
            <a14:hiddenFill xmlns:r="http://schemas.openxmlformats.org/officeDocument/2006/relationships" xmlns:p="http://schemas.openxmlformats.org/presentationml/2006/main" xmlns:a14="http://schemas.microsoft.com/office/drawing/2010/main" xmlns="" xmlns:lc="http://schemas.openxmlformats.org/drawingml/2006/lockedCanvas">
              <a:solidFill>
                <a:schemeClr val="accent1"/>
              </a:solidFill>
            </a14:hiddenFill>
          </a:ext>
          <a:ext uri="{91240B29-F687-4F45-9708-019B960494DF}">
            <a14:hiddenLine xmlns:r="http://schemas.openxmlformats.org/officeDocument/2006/relationships" xmlns:p="http://schemas.openxmlformats.org/presentationml/2006/main" xmlns:a14="http://schemas.microsoft.com/office/drawing/2010/main" xmlns="" xmlns:lc="http://schemas.openxmlformats.org/drawingml/2006/lockedCanvas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r="http://schemas.openxmlformats.org/officeDocument/2006/relationships" xmlns:p="http://schemas.openxmlformats.org/presentationml/2006/main" xmlns:a14="http://schemas.microsoft.com/office/drawing/2010/main" xmlns="" xmlns:lc="http://schemas.openxmlformats.org/drawingml/2006/lockedCanvas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="horz" wrap="square" lIns="91440" tIns="45720" rIns="91440" bIns="45720" numCol="1" rtlCol="0" anchor="t" anchorCtr="0" compatLnSpc="1">
          <a:prstTxWarp prst="textNoShape">
            <a:avLst/>
          </a:prstTxWarp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marL="0" marR="0" indent="0" algn="ctr" defTabSz="914400" rtl="0" eaLnBrk="0" fontAlgn="base" latinLnBrk="0" hangingPunct="0">
            <a:lnSpc>
              <a:spcPct val="100000"/>
            </a:lnSpc>
            <a:spcBef>
              <a:spcPct val="5000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l-PL" sz="900" b="1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charset="0"/>
            </a:rPr>
            <a:t>-3,0%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t" anchorCtr="0" compatLnSpc="1">
            <a:prstTxWarp prst="textNoShape">
              <a:avLst/>
            </a:prstTxWarp>
          </a:bodyPr>
          <a:lstStyle>
            <a:lvl1pPr algn="r" defTabSz="924330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B7D2D9D5-E3DD-4B6A-B8CE-C54D52AD7384}" type="datetime1">
              <a:rPr lang="pl-PL"/>
              <a:pPr>
                <a:defRPr/>
              </a:pPr>
              <a:t>2012-04-25</a:t>
            </a:fld>
            <a:endParaRPr lang="pl-PL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80550"/>
            <a:ext cx="29448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b" anchorCtr="0" compatLnSpc="1">
            <a:prstTxWarp prst="textNoShape">
              <a:avLst/>
            </a:prstTxWarp>
          </a:bodyPr>
          <a:lstStyle>
            <a:lvl1pPr algn="l" defTabSz="924330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80550"/>
            <a:ext cx="29448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b" anchorCtr="0" compatLnSpc="1">
            <a:prstTxWarp prst="textNoShape">
              <a:avLst/>
            </a:prstTxWarp>
          </a:bodyPr>
          <a:lstStyle>
            <a:lvl1pPr algn="r" defTabSz="924330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B55C5A32-54A5-45FF-8DAF-85423FACB5F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t" anchorCtr="0" compatLnSpc="1">
            <a:prstTxWarp prst="textNoShape">
              <a:avLst/>
            </a:prstTxWarp>
          </a:bodyPr>
          <a:lstStyle>
            <a:lvl1pPr algn="l" defTabSz="924330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r>
              <a:rPr lang="pl-PL"/>
              <a:t>System wynagrodzeń w Korpusie Służby Cywilnej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t" anchorCtr="0" compatLnSpc="1">
            <a:prstTxWarp prst="textNoShape">
              <a:avLst/>
            </a:prstTxWarp>
          </a:bodyPr>
          <a:lstStyle>
            <a:lvl1pPr algn="r" defTabSz="924330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114B6C80-DE0F-46EB-A65C-225C9365677C}" type="datetime1">
              <a:rPr lang="pl-PL"/>
              <a:pPr>
                <a:defRPr/>
              </a:pPr>
              <a:t>2012-04-25</a:t>
            </a:fld>
            <a:endParaRPr lang="pl-PL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47713"/>
            <a:ext cx="4991100" cy="3744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41863"/>
            <a:ext cx="5435600" cy="449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80550"/>
            <a:ext cx="29448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b" anchorCtr="0" compatLnSpc="1">
            <a:prstTxWarp prst="textNoShape">
              <a:avLst/>
            </a:prstTxWarp>
          </a:bodyPr>
          <a:lstStyle>
            <a:lvl1pPr algn="l" defTabSz="924330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80550"/>
            <a:ext cx="29448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85" tIns="46193" rIns="92385" bIns="46193" numCol="1" anchor="b" anchorCtr="0" compatLnSpc="1">
            <a:prstTxWarp prst="textNoShape">
              <a:avLst/>
            </a:prstTxWarp>
          </a:bodyPr>
          <a:lstStyle>
            <a:lvl1pPr algn="r" defTabSz="924330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21706E6B-E95D-422F-A72C-5BEA4EBD8D6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3925"/>
            <a:r>
              <a:rPr lang="pl-PL" smtClean="0"/>
              <a:t>System wynagrodzeń w Korpusie Służby Cywilnej</a:t>
            </a: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l-PL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System wynagrodzeń w Korpusie Służby Cywilnej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1706E6B-E95D-422F-A72C-5BEA4EBD8D63}" type="slidenum">
              <a:rPr lang="pl-PL" smtClean="0"/>
              <a:pPr>
                <a:defRPr/>
              </a:pPr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Symbol zastępczy notatek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l-PL" smtClean="0"/>
          </a:p>
        </p:txBody>
      </p:sp>
      <p:sp>
        <p:nvSpPr>
          <p:cNvPr id="24580" name="Symbol zastępczy nagłówka 3"/>
          <p:cNvSpPr>
            <a:spLocks noGrp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3925"/>
            <a:r>
              <a:rPr lang="pl-PL" smtClean="0"/>
              <a:t>System wynagrodzeń w Korpusie Służby Cywilnej</a:t>
            </a:r>
          </a:p>
        </p:txBody>
      </p:sp>
      <p:sp>
        <p:nvSpPr>
          <p:cNvPr id="24581" name="Symbol zastępczy numeru slajdu 4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3925"/>
            <a:fld id="{86EBD783-EDDA-4AA8-9DC6-8C0DD0874903}" type="slidenum">
              <a:rPr lang="pl-PL" smtClean="0"/>
              <a:pPr defTabSz="923925"/>
              <a:t>13</a:t>
            </a:fld>
            <a:endParaRPr 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645DD-D04F-40B5-8A95-8613D50BAA03}" type="datetime1">
              <a:rPr lang="pl-PL"/>
              <a:pPr>
                <a:defRPr/>
              </a:pPr>
              <a:t>2012-04-25</a:t>
            </a:fld>
            <a:r>
              <a:rPr lang="pl-PL"/>
              <a:t>Warszawa, 16.07.2008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F4A6B-7C31-4AB2-93DE-99E9516F4462}" type="datetime1">
              <a:rPr lang="pl-PL"/>
              <a:pPr>
                <a:defRPr/>
              </a:pPr>
              <a:t>2012-04-25</a:t>
            </a:fld>
            <a:r>
              <a:rPr lang="pl-PL"/>
              <a:t>Warszawa, 16.07.2008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6FF68-5665-44CB-99A3-BEB3F85586AA}" type="datetime1">
              <a:rPr lang="pl-PL"/>
              <a:pPr>
                <a:defRPr/>
              </a:pPr>
              <a:t>2012-04-25</a:t>
            </a:fld>
            <a:r>
              <a:rPr lang="pl-PL"/>
              <a:t>Warszawa, 16.07.2008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ytuł i tekst nad zawartości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6F024-B3A6-4115-B460-5B9F60E3F216}" type="datetime1">
              <a:rPr lang="pl-PL"/>
              <a:pPr>
                <a:defRPr/>
              </a:pPr>
              <a:t>2012-04-25</a:t>
            </a:fld>
            <a:r>
              <a:rPr lang="pl-PL"/>
              <a:t>Warszawa, 16.07.2008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ytuł, zawartość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2AB32-6DDA-4A73-9296-BEC962A45B10}" type="datetime1">
              <a:rPr lang="pl-PL"/>
              <a:pPr>
                <a:defRPr/>
              </a:pPr>
              <a:t>2012-04-25</a:t>
            </a:fld>
            <a:r>
              <a:rPr lang="pl-PL"/>
              <a:t>Warszawa, 16.07.2008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266A3-0D12-4B21-8C52-8056D9DCB6F8}" type="datetime1">
              <a:rPr lang="pl-PL"/>
              <a:pPr>
                <a:defRPr/>
              </a:pPr>
              <a:t>2012-04-25</a:t>
            </a:fld>
            <a:r>
              <a:rPr lang="pl-PL"/>
              <a:t>Warszawa, 16.07.2008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F3944-3E85-45C0-9093-CA912A95ABB3}" type="datetime1">
              <a:rPr lang="pl-PL"/>
              <a:pPr>
                <a:defRPr/>
              </a:pPr>
              <a:t>2012-04-25</a:t>
            </a:fld>
            <a:r>
              <a:rPr lang="pl-PL"/>
              <a:t>Warszawa, 16.07.2008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DB216-6CC0-4FE9-B1B0-E49CB25D4230}" type="datetime1">
              <a:rPr lang="pl-PL"/>
              <a:pPr>
                <a:defRPr/>
              </a:pPr>
              <a:t>2012-04-25</a:t>
            </a:fld>
            <a:r>
              <a:rPr lang="pl-PL"/>
              <a:t>Warszawa, 16.07.2008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4DEB7-C92E-47C1-BC4E-812DF775C3B0}" type="datetime1">
              <a:rPr lang="pl-PL"/>
              <a:pPr>
                <a:defRPr/>
              </a:pPr>
              <a:t>2012-04-25</a:t>
            </a:fld>
            <a:r>
              <a:rPr lang="pl-PL"/>
              <a:t>Warszawa, 16.07.2008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D2CF3-06DA-4B45-ABC6-1AD9F23A151F}" type="datetime1">
              <a:rPr lang="pl-PL"/>
              <a:pPr>
                <a:defRPr/>
              </a:pPr>
              <a:t>2012-04-25</a:t>
            </a:fld>
            <a:r>
              <a:rPr lang="pl-PL"/>
              <a:t>Warszawa, 16.07.2008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F792A-A524-4EF6-B0A8-A924839292F9}" type="datetime1">
              <a:rPr lang="pl-PL"/>
              <a:pPr>
                <a:defRPr/>
              </a:pPr>
              <a:t>2012-04-25</a:t>
            </a:fld>
            <a:r>
              <a:rPr lang="pl-PL"/>
              <a:t>Warszawa, 16.07.2008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24AF2-C4BD-4330-B06B-FEC75909D237}" type="datetime1">
              <a:rPr lang="pl-PL"/>
              <a:pPr>
                <a:defRPr/>
              </a:pPr>
              <a:t>2012-04-25</a:t>
            </a:fld>
            <a:r>
              <a:rPr lang="pl-PL"/>
              <a:t>Warszawa, 16.07.2008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E6DFC-531D-409F-899E-E7DE6869401A}" type="datetime1">
              <a:rPr lang="pl-PL"/>
              <a:pPr>
                <a:defRPr/>
              </a:pPr>
              <a:t>2012-04-25</a:t>
            </a:fld>
            <a:r>
              <a:rPr lang="pl-PL"/>
              <a:t>Warszawa, 16.07.2008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41E1E-5121-444F-BC0D-D53799BFC12C}" type="datetime1">
              <a:rPr lang="pl-PL"/>
              <a:pPr>
                <a:defRPr/>
              </a:pPr>
              <a:t>2012-04-25</a:t>
            </a:fld>
            <a:r>
              <a:rPr lang="pl-PL"/>
              <a:t>Warszawa, 16.07.2008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132138" y="6453188"/>
            <a:ext cx="3024187" cy="28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400">
                <a:latin typeface="Georgia" pitchFamily="18" charset="0"/>
              </a:defRPr>
            </a:lvl1pPr>
          </a:lstStyle>
          <a:p>
            <a:pPr>
              <a:defRPr/>
            </a:pPr>
            <a:fld id="{A2AA008C-AFE7-4917-BE82-3BDB1FC50FDC}" type="datetime1">
              <a:rPr lang="pl-PL"/>
              <a:pPr>
                <a:defRPr/>
              </a:pPr>
              <a:t>2012-04-25</a:t>
            </a:fld>
            <a:r>
              <a:rPr lang="pl-PL"/>
              <a:t>Warszawa, 16.07.2008</a:t>
            </a:r>
          </a:p>
        </p:txBody>
      </p:sp>
      <p:pic>
        <p:nvPicPr>
          <p:cNvPr id="1027" name="Picture 7"/>
          <p:cNvPicPr>
            <a:picLocks noChangeAspect="1" noChangeArrowheads="1"/>
          </p:cNvPicPr>
          <p:nvPr/>
        </p:nvPicPr>
        <p:blipFill>
          <a:blip r:embed="rId16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7308850" y="4479925"/>
            <a:ext cx="1835150" cy="178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1125538"/>
            <a:ext cx="9144000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9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0" y="63087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AutoShape 12" descr="CIR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031" name="AutoShape 13" descr="CIR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032" name="Rectangle 15"/>
          <p:cNvSpPr>
            <a:spLocks noChangeArrowheads="1"/>
          </p:cNvSpPr>
          <p:nvPr/>
        </p:nvSpPr>
        <p:spPr bwMode="auto">
          <a:xfrm>
            <a:off x="1116013" y="5661025"/>
            <a:ext cx="6505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>
              <a:spcBef>
                <a:spcPct val="0"/>
              </a:spcBef>
            </a:pPr>
            <a:endParaRPr lang="en-US" sz="2400">
              <a:latin typeface="Times New Roman" pitchFamily="18" charset="0"/>
            </a:endParaRPr>
          </a:p>
        </p:txBody>
      </p:sp>
      <p:pic>
        <p:nvPicPr>
          <p:cNvPr id="1033" name="Picture 21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179388" y="333375"/>
            <a:ext cx="49434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67544" y="270892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sz="4800" b="1" dirty="0" smtClean="0"/>
              <a:t>Zatrudnienie</a:t>
            </a:r>
            <a:br>
              <a:rPr lang="pl-PL" sz="4800" b="1" dirty="0" smtClean="0"/>
            </a:br>
            <a:r>
              <a:rPr lang="pl-PL" sz="4800" b="1" dirty="0" smtClean="0"/>
              <a:t>i wynagrodzenia</a:t>
            </a:r>
            <a:br>
              <a:rPr lang="pl-PL" sz="4800" b="1" dirty="0" smtClean="0"/>
            </a:br>
            <a:r>
              <a:rPr lang="pl-PL" sz="4800" b="1" dirty="0" smtClean="0"/>
              <a:t>w służbie cywilnej</a:t>
            </a:r>
          </a:p>
        </p:txBody>
      </p:sp>
      <p:sp>
        <p:nvSpPr>
          <p:cNvPr id="2051" name="Rectangle 9"/>
          <p:cNvSpPr>
            <a:spLocks noChangeArrowheads="1"/>
          </p:cNvSpPr>
          <p:nvPr/>
        </p:nvSpPr>
        <p:spPr bwMode="auto">
          <a:xfrm>
            <a:off x="107950" y="479742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endParaRPr lang="pl-PL" sz="2000">
              <a:solidFill>
                <a:schemeClr val="tx2"/>
              </a:solidFill>
            </a:endParaRPr>
          </a:p>
        </p:txBody>
      </p:sp>
      <p:pic>
        <p:nvPicPr>
          <p:cNvPr id="4" name="Obraz 3" descr="sluzba_cywilna_logo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32656"/>
            <a:ext cx="432048" cy="4320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ytuł 1"/>
          <p:cNvSpPr>
            <a:spLocks noGrp="1"/>
          </p:cNvSpPr>
          <p:nvPr>
            <p:ph type="title"/>
          </p:nvPr>
        </p:nvSpPr>
        <p:spPr bwMode="auto">
          <a:xfrm>
            <a:off x="5245100" y="0"/>
            <a:ext cx="38989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sz="3200" dirty="0" smtClean="0"/>
              <a:t>Zmiana poziomu zatrudnienia w KSC</a:t>
            </a:r>
          </a:p>
        </p:txBody>
      </p:sp>
      <p:graphicFrame>
        <p:nvGraphicFramePr>
          <p:cNvPr id="4" name="Wykres 3"/>
          <p:cNvGraphicFramePr/>
          <p:nvPr/>
        </p:nvGraphicFramePr>
        <p:xfrm>
          <a:off x="467544" y="1490662"/>
          <a:ext cx="8424936" cy="4602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ole tekstowe 4"/>
          <p:cNvSpPr txBox="1"/>
          <p:nvPr/>
        </p:nvSpPr>
        <p:spPr>
          <a:xfrm>
            <a:off x="467544" y="5949280"/>
            <a:ext cx="3672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 smtClean="0"/>
              <a:t>Zatrudnienie na dzień 31 grudnia</a:t>
            </a:r>
            <a:endParaRPr lang="pl-PL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01208" y="0"/>
            <a:ext cx="4042792" cy="1196752"/>
          </a:xfrm>
        </p:spPr>
        <p:txBody>
          <a:bodyPr/>
          <a:lstStyle/>
          <a:p>
            <a:r>
              <a:rPr lang="pl-PL" sz="2400" dirty="0" smtClean="0"/>
              <a:t>Przyczyny zmian poziomu zatrudnienia </a:t>
            </a:r>
            <a:br>
              <a:rPr lang="pl-PL" sz="2400" dirty="0" smtClean="0"/>
            </a:br>
            <a:r>
              <a:rPr lang="pl-PL" sz="2400" dirty="0" smtClean="0"/>
              <a:t>w ostatnich latach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112568"/>
          </a:xfrm>
        </p:spPr>
        <p:txBody>
          <a:bodyPr/>
          <a:lstStyle/>
          <a:p>
            <a:pPr algn="just">
              <a:buNone/>
            </a:pPr>
            <a:r>
              <a:rPr lang="pl-PL" sz="1800" b="1" dirty="0" smtClean="0"/>
              <a:t>W 2011 r. odnotowano pierwszy od 2006 r. spadek zatrudnienia wynikający </a:t>
            </a:r>
            <a:br>
              <a:rPr lang="pl-PL" sz="1800" b="1" dirty="0" smtClean="0"/>
            </a:br>
            <a:r>
              <a:rPr lang="pl-PL" sz="1800" b="1" dirty="0" smtClean="0"/>
              <a:t>z porównania danych na koniec każdego roku.</a:t>
            </a:r>
          </a:p>
          <a:p>
            <a:pPr>
              <a:buNone/>
            </a:pPr>
            <a:endParaRPr lang="pl-PL" sz="500" b="1" dirty="0" smtClean="0"/>
          </a:p>
          <a:p>
            <a:pPr>
              <a:buNone/>
            </a:pPr>
            <a:r>
              <a:rPr lang="pl-PL" sz="1600" b="1" u="sng" dirty="0" smtClean="0"/>
              <a:t>W latach poprzednich zmiany poziomu  zatrudnienia wynikały przede wszystkim z:</a:t>
            </a:r>
          </a:p>
          <a:p>
            <a:pPr lvl="0" algn="just">
              <a:buBlip>
                <a:blip r:embed="rId2"/>
              </a:buBlip>
            </a:pPr>
            <a:r>
              <a:rPr lang="pl-PL" sz="1500" dirty="0" smtClean="0"/>
              <a:t>realizacji, w latach 2007-2009 </a:t>
            </a:r>
            <a:r>
              <a:rPr lang="pl-PL" sz="1500" b="1" dirty="0" smtClean="0"/>
              <a:t>procesu </a:t>
            </a:r>
            <a:r>
              <a:rPr lang="pl-PL" sz="1500" b="1" dirty="0" err="1" smtClean="0"/>
              <a:t>ucywilniania</a:t>
            </a:r>
            <a:r>
              <a:rPr lang="pl-PL" sz="1500" b="1" dirty="0" smtClean="0"/>
              <a:t> </a:t>
            </a:r>
            <a:r>
              <a:rPr lang="pl-PL" sz="1500" dirty="0" smtClean="0"/>
              <a:t>części etatów w służbach </a:t>
            </a:r>
            <a:r>
              <a:rPr lang="pl-PL" sz="1500" dirty="0" smtClean="0"/>
              <a:t>mundurowych (Państwowej Straży Pożarnej, Policji oraz Straży Granicznej), w </a:t>
            </a:r>
            <a:r>
              <a:rPr lang="pl-PL" sz="1500" dirty="0" smtClean="0"/>
              <a:t>ramach „Programu Modernizacji Policji, Straży Granicznej, Państwowej Straży Pożarnej i Biura Ochrony Rządu w latach 2007-2009”;</a:t>
            </a:r>
          </a:p>
          <a:p>
            <a:pPr lvl="0" algn="just">
              <a:buBlip>
                <a:blip r:embed="rId2"/>
              </a:buBlip>
            </a:pPr>
            <a:r>
              <a:rPr lang="pl-PL" sz="1500" b="1" dirty="0" smtClean="0"/>
              <a:t>wzmocnienia zadań</a:t>
            </a:r>
            <a:r>
              <a:rPr lang="pl-PL" sz="1500" dirty="0" smtClean="0"/>
              <a:t> Inspekcji Weterynaryjnej;</a:t>
            </a:r>
          </a:p>
          <a:p>
            <a:pPr lvl="0" algn="just">
              <a:buBlip>
                <a:blip r:embed="rId2"/>
              </a:buBlip>
            </a:pPr>
            <a:r>
              <a:rPr lang="pl-PL" sz="1500" dirty="0" smtClean="0"/>
              <a:t>powstania w dnu 15 listopada 2008 r. Generalnej Dyrekcji Ochrony Środowiska wraz z szesnastoma regionalnymi dyrekcjami;</a:t>
            </a:r>
          </a:p>
          <a:p>
            <a:pPr lvl="0" algn="just">
              <a:buBlip>
                <a:blip r:embed="rId2"/>
              </a:buBlip>
            </a:pPr>
            <a:r>
              <a:rPr lang="pl-PL" sz="1500" b="1" dirty="0" smtClean="0"/>
              <a:t>włączenia w 2010 r. do korpusu służby cywilnej </a:t>
            </a:r>
            <a:r>
              <a:rPr lang="pl-PL" sz="1500" dirty="0" smtClean="0"/>
              <a:t>części pracowników regionalnych zarządów gospodarki wodnej;</a:t>
            </a:r>
          </a:p>
          <a:p>
            <a:pPr lvl="0" algn="just">
              <a:buBlip>
                <a:blip r:embed="rId2"/>
              </a:buBlip>
            </a:pPr>
            <a:r>
              <a:rPr lang="pl-PL" sz="1500" dirty="0" smtClean="0"/>
              <a:t>realizacji w 2010 r. </a:t>
            </a:r>
            <a:r>
              <a:rPr lang="pl-PL" sz="1500" b="1" dirty="0" smtClean="0"/>
              <a:t>procesu likwidacji gospodarstw pomocniczych i zakładów budżetowych</a:t>
            </a:r>
            <a:r>
              <a:rPr lang="pl-PL" sz="1500" dirty="0" smtClean="0"/>
              <a:t>;</a:t>
            </a:r>
          </a:p>
          <a:p>
            <a:pPr lvl="0" algn="just">
              <a:buBlip>
                <a:blip r:embed="rId2"/>
              </a:buBlip>
            </a:pPr>
            <a:r>
              <a:rPr lang="pl-PL" sz="1500" dirty="0" smtClean="0"/>
              <a:t>utworzenia w 2009 r. Biura Rzecznika Praw Pacjenta;</a:t>
            </a:r>
          </a:p>
          <a:p>
            <a:pPr lvl="0" algn="just">
              <a:buBlip>
                <a:blip r:embed="rId2"/>
              </a:buBlip>
            </a:pPr>
            <a:r>
              <a:rPr lang="pl-PL" sz="1500" b="1" dirty="0" smtClean="0"/>
              <a:t>wzmocnienia etatowego </a:t>
            </a:r>
            <a:r>
              <a:rPr lang="pl-PL" sz="1500" dirty="0" smtClean="0"/>
              <a:t>obsługi projektów finansowanych ze środków Unii Europejskiej;</a:t>
            </a:r>
          </a:p>
          <a:p>
            <a:pPr lvl="0" algn="just">
              <a:buBlip>
                <a:blip r:embed="rId2"/>
              </a:buBlip>
            </a:pPr>
            <a:r>
              <a:rPr lang="pl-PL" sz="1500" b="1" dirty="0" smtClean="0"/>
              <a:t>reorganizacji struktury wojskowych komend uzupełnień</a:t>
            </a:r>
            <a:r>
              <a:rPr lang="pl-PL" sz="1500" dirty="0" smtClean="0"/>
              <a:t>, skutkującej likwidacją części tychże jednostek;</a:t>
            </a:r>
          </a:p>
          <a:p>
            <a:pPr lvl="0" algn="just">
              <a:buBlip>
                <a:blip r:embed="rId2"/>
              </a:buBlip>
            </a:pPr>
            <a:r>
              <a:rPr lang="pl-PL" sz="1500" b="1" dirty="0" smtClean="0"/>
              <a:t>reorganizacji wykonywania zadań w administracji celnej</a:t>
            </a:r>
            <a:r>
              <a:rPr lang="pl-PL" sz="1500" dirty="0" smtClean="0"/>
              <a:t> przez członków KSC, skutkującej zmniejszeniem poziomu zatrudnienia członków KSC przy jednoczesnym wzmocnieniu etatowym funkcjonariuszy Służby Celnej.</a:t>
            </a:r>
          </a:p>
          <a:p>
            <a:pPr lvl="0" algn="just"/>
            <a:endParaRPr lang="pl-PL" sz="1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 bwMode="auto">
          <a:xfrm>
            <a:off x="5076056" y="0"/>
            <a:ext cx="4067944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Zmiana poziomu zatrudnienia w KSC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wg kategorii</a:t>
            </a:r>
            <a:r>
              <a:rPr kumimoji="0" lang="pl-PL" sz="24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urzędów</a:t>
            </a:r>
            <a:endParaRPr kumimoji="0" lang="pl-PL" sz="2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Wykres 5"/>
          <p:cNvGraphicFramePr/>
          <p:nvPr/>
        </p:nvGraphicFramePr>
        <p:xfrm>
          <a:off x="-180528" y="1268760"/>
          <a:ext cx="95770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lipsa 4"/>
          <p:cNvSpPr/>
          <p:nvPr/>
        </p:nvSpPr>
        <p:spPr bwMode="auto">
          <a:xfrm>
            <a:off x="4932040" y="4869160"/>
            <a:ext cx="701807" cy="324596"/>
          </a:xfrm>
          <a:prstGeom prst="ellipse">
            <a:avLst/>
          </a:prstGeom>
          <a:solidFill>
            <a:srgbClr val="9BBB59">
              <a:lumMod val="60000"/>
              <a:lumOff val="40000"/>
            </a:srgbClr>
          </a:solidFill>
          <a:ln>
            <a:solidFill>
              <a:srgbClr val="1F497D">
                <a:lumMod val="75000"/>
              </a:srgbClr>
            </a:solidFill>
          </a:ln>
          <a:effectLst/>
          <a:scene3d>
            <a:camera prst="orthographicFront"/>
            <a:lightRig rig="threePt" dir="t"/>
          </a:scene3d>
          <a:sp3d prstMaterial="powder">
            <a:bevelT prst="relaxedInset"/>
          </a:sp3d>
          <a:extLst>
            <a:ext uri="{909E8E84-426E-40DD-AFC4-6F175D3DCCD1}">
              <a14:hiddenFill xmlns:a14="http://schemas.microsoft.com/office/drawing/2010/main" xmlns="" xmlns:cdr="http://schemas.openxmlformats.org/drawingml/2006/chartDrawing" xmlns:c="http://schemas.openxmlformats.org/drawingml/2006/chart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xmlns:cdr="http://schemas.openxmlformats.org/drawingml/2006/chartDrawing" xmlns:c="http://schemas.openxmlformats.org/drawingml/2006/chart" xmlns:lc="http://schemas.openxmlformats.org/drawingml/2006/lockedCanvas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 xmlns:cdr="http://schemas.openxmlformats.org/drawingml/2006/chartDrawing" xmlns:c="http://schemas.openxmlformats.org/drawingml/2006/chart" xmlns:lc="http://schemas.openxmlformats.org/drawingml/2006/lockedCanvas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1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Arial" charset="0"/>
              </a:rPr>
              <a:t>-1,3%</a:t>
            </a:r>
          </a:p>
        </p:txBody>
      </p:sp>
      <p:sp>
        <p:nvSpPr>
          <p:cNvPr id="7" name="Elipsa 6"/>
          <p:cNvSpPr/>
          <p:nvPr/>
        </p:nvSpPr>
        <p:spPr bwMode="auto">
          <a:xfrm>
            <a:off x="8172400" y="4293096"/>
            <a:ext cx="701807" cy="324596"/>
          </a:xfrm>
          <a:prstGeom prst="ellipse">
            <a:avLst/>
          </a:prstGeom>
          <a:solidFill>
            <a:srgbClr val="9BBB59">
              <a:lumMod val="60000"/>
              <a:lumOff val="40000"/>
            </a:srgbClr>
          </a:solidFill>
          <a:ln>
            <a:solidFill>
              <a:srgbClr val="1F497D">
                <a:lumMod val="75000"/>
              </a:srgbClr>
            </a:solidFill>
          </a:ln>
          <a:effectLst/>
          <a:scene3d>
            <a:camera prst="orthographicFront"/>
            <a:lightRig rig="threePt" dir="t"/>
          </a:scene3d>
          <a:sp3d prstMaterial="powder">
            <a:bevelT prst="relaxedInset"/>
          </a:sp3d>
          <a:extLst>
            <a:ext uri="{909E8E84-426E-40DD-AFC4-6F175D3DCCD1}">
              <a14:hiddenFill xmlns:a14="http://schemas.microsoft.com/office/drawing/2010/main" xmlns="" xmlns:cdr="http://schemas.openxmlformats.org/drawingml/2006/chartDrawing" xmlns:c="http://schemas.openxmlformats.org/drawingml/2006/chart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xmlns:cdr="http://schemas.openxmlformats.org/drawingml/2006/chartDrawing" xmlns:c="http://schemas.openxmlformats.org/drawingml/2006/chart" xmlns:lc="http://schemas.openxmlformats.org/drawingml/2006/lockedCanvas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 xmlns:cdr="http://schemas.openxmlformats.org/drawingml/2006/chartDrawing" xmlns:c="http://schemas.openxmlformats.org/drawingml/2006/chart" xmlns:lc="http://schemas.openxmlformats.org/drawingml/2006/lockedCanvas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1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Arial" charset="0"/>
              </a:rPr>
              <a:t>-1,1%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/>
        </p:nvSpPr>
        <p:spPr bwMode="auto">
          <a:xfrm>
            <a:off x="4860032" y="0"/>
            <a:ext cx="4283968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Przyczyny</a:t>
            </a:r>
            <a:r>
              <a:rPr kumimoji="0" lang="pl-PL" sz="24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wzrostów poziomu zatrudnienia od 2010 r.</a:t>
            </a:r>
            <a:endParaRPr kumimoji="0" lang="pl-PL" sz="2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0" y="1340768"/>
            <a:ext cx="91440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Blip>
                <a:blip r:embed="rId3"/>
              </a:buBlip>
            </a:pPr>
            <a:r>
              <a:rPr lang="pl-PL" sz="1600" dirty="0" smtClean="0"/>
              <a:t> zadania wynikające z </a:t>
            </a:r>
            <a:r>
              <a:rPr lang="pl-PL" sz="1600" b="1" dirty="0" smtClean="0"/>
              <a:t>uwarunkowań systemowych</a:t>
            </a:r>
            <a:r>
              <a:rPr lang="pl-PL" sz="1600" dirty="0" smtClean="0"/>
              <a:t>, w związku z ustawą z dnia 27 sierpnia </a:t>
            </a:r>
            <a:r>
              <a:rPr lang="pl-PL" sz="1600" dirty="0" err="1" smtClean="0"/>
              <a:t>2009r</a:t>
            </a:r>
            <a:r>
              <a:rPr lang="pl-PL" sz="1600" dirty="0" smtClean="0"/>
              <a:t>. </a:t>
            </a:r>
            <a:r>
              <a:rPr lang="pl-PL" sz="1600" i="1" dirty="0" smtClean="0"/>
              <a:t>przepisy wprowadzające ustawę o finansach publicznych:</a:t>
            </a:r>
          </a:p>
          <a:p>
            <a:pPr lvl="1" algn="just">
              <a:buFontTx/>
              <a:buChar char="-"/>
            </a:pPr>
            <a:r>
              <a:rPr lang="pl-PL" sz="1600" dirty="0" smtClean="0"/>
              <a:t>proces </a:t>
            </a:r>
            <a:r>
              <a:rPr lang="pl-PL" sz="1600" b="1" dirty="0" smtClean="0"/>
              <a:t>likwidacji gospodarstw pomocniczych i zakładów budżetowych</a:t>
            </a:r>
            <a:r>
              <a:rPr lang="pl-PL" sz="1600" dirty="0" smtClean="0"/>
              <a:t>, który skutkował przejęciem części pracowników z likwidowanych podmiotów do korpusu służby cywilnej;</a:t>
            </a:r>
          </a:p>
          <a:p>
            <a:pPr lvl="1" algn="just">
              <a:buFontTx/>
              <a:buChar char="-"/>
            </a:pPr>
            <a:r>
              <a:rPr lang="pl-PL" sz="1600" b="1" dirty="0" smtClean="0"/>
              <a:t>przejęcie</a:t>
            </a:r>
            <a:r>
              <a:rPr lang="pl-PL" sz="1600" dirty="0" smtClean="0"/>
              <a:t> przez Ministerstwo Pracy i Polityki Społecznej od 1 stycznia 2012 r. </a:t>
            </a:r>
            <a:r>
              <a:rPr lang="pl-PL" sz="1600" b="1" dirty="0" smtClean="0"/>
              <a:t>pracownikó</a:t>
            </a:r>
            <a:r>
              <a:rPr lang="pl-PL" sz="1600" dirty="0" smtClean="0"/>
              <a:t>w Krajowego Biura Funduszu Gwarantowanych Świadczeń Pracowniczych;</a:t>
            </a:r>
          </a:p>
          <a:p>
            <a:pPr lvl="1" algn="just">
              <a:buFontTx/>
              <a:buChar char="-"/>
            </a:pPr>
            <a:endParaRPr lang="pl-PL" sz="500" dirty="0" smtClean="0"/>
          </a:p>
          <a:p>
            <a:pPr marL="0" lvl="1" algn="just">
              <a:buBlip>
                <a:blip r:embed="rId3"/>
              </a:buBlip>
            </a:pPr>
            <a:r>
              <a:rPr lang="pl-PL" sz="1600" dirty="0" smtClean="0"/>
              <a:t> zwiększenie zadań w związku z polską </a:t>
            </a:r>
            <a:r>
              <a:rPr lang="pl-PL" sz="1600" b="1" dirty="0" smtClean="0"/>
              <a:t>prezydencją w Unii Europejskiej</a:t>
            </a:r>
            <a:r>
              <a:rPr lang="pl-PL" sz="1600" dirty="0" smtClean="0"/>
              <a:t>;</a:t>
            </a:r>
          </a:p>
          <a:p>
            <a:pPr marL="0" lvl="1" algn="just">
              <a:buBlip>
                <a:blip r:embed="rId3"/>
              </a:buBlip>
            </a:pPr>
            <a:endParaRPr lang="pl-PL" sz="500" dirty="0" smtClean="0"/>
          </a:p>
          <a:p>
            <a:pPr algn="just">
              <a:buBlip>
                <a:blip r:embed="rId3"/>
              </a:buBlip>
            </a:pPr>
            <a:r>
              <a:rPr lang="pl-PL" sz="1600" dirty="0" smtClean="0"/>
              <a:t> </a:t>
            </a:r>
            <a:r>
              <a:rPr lang="pl-PL" sz="1600" b="1" dirty="0" smtClean="0"/>
              <a:t>realizacja nowych zadań </a:t>
            </a:r>
            <a:r>
              <a:rPr lang="pl-PL" sz="1600" dirty="0" smtClean="0"/>
              <a:t>przez Inspekcję Transportu Drogowego związanych m.in. </a:t>
            </a:r>
            <a:br>
              <a:rPr lang="pl-PL" sz="1600" dirty="0" smtClean="0"/>
            </a:br>
            <a:r>
              <a:rPr lang="pl-PL" sz="1600" dirty="0" smtClean="0"/>
              <a:t>z obsługą systemu elektronicznego poboru opłat za przejazd po drogach krajowych oraz </a:t>
            </a:r>
            <a:br>
              <a:rPr lang="pl-PL" sz="1600" dirty="0" smtClean="0"/>
            </a:br>
            <a:r>
              <a:rPr lang="pl-PL" sz="1600" dirty="0" smtClean="0"/>
              <a:t>z przejęciem i obsługą stacjonarnych urządzeń rejestrujących (tzw. </a:t>
            </a:r>
            <a:r>
              <a:rPr lang="pl-PL" sz="1600" dirty="0" err="1" smtClean="0"/>
              <a:t>fotoradarów</a:t>
            </a:r>
            <a:r>
              <a:rPr lang="pl-PL" sz="1600" dirty="0" smtClean="0"/>
              <a:t>);</a:t>
            </a:r>
          </a:p>
          <a:p>
            <a:pPr algn="just">
              <a:buBlip>
                <a:blip r:embed="rId3"/>
              </a:buBlip>
            </a:pPr>
            <a:endParaRPr lang="pl-PL" sz="500" dirty="0" smtClean="0"/>
          </a:p>
          <a:p>
            <a:pPr algn="just">
              <a:buBlip>
                <a:blip r:embed="rId3"/>
              </a:buBlip>
            </a:pPr>
            <a:r>
              <a:rPr lang="pl-PL" sz="1600" dirty="0" smtClean="0"/>
              <a:t> </a:t>
            </a:r>
            <a:r>
              <a:rPr lang="pl-PL" sz="1600" b="1" dirty="0" smtClean="0"/>
              <a:t>zatrudnienie operatorów numerów alarmowych </a:t>
            </a:r>
            <a:r>
              <a:rPr lang="pl-PL" sz="1600" dirty="0" smtClean="0"/>
              <a:t>w niektórych urzędach wojewódzkich;</a:t>
            </a:r>
          </a:p>
          <a:p>
            <a:pPr algn="just">
              <a:buBlip>
                <a:blip r:embed="rId3"/>
              </a:buBlip>
            </a:pPr>
            <a:endParaRPr lang="pl-PL" sz="500" dirty="0" smtClean="0"/>
          </a:p>
          <a:p>
            <a:pPr algn="just">
              <a:buBlip>
                <a:blip r:embed="rId3"/>
              </a:buBlip>
            </a:pPr>
            <a:r>
              <a:rPr lang="pl-PL" sz="1600" dirty="0" smtClean="0"/>
              <a:t> </a:t>
            </a:r>
            <a:r>
              <a:rPr lang="pl-PL" sz="1600" b="1" dirty="0" smtClean="0"/>
              <a:t>przejęcie</a:t>
            </a:r>
            <a:r>
              <a:rPr lang="pl-PL" sz="1600" dirty="0" smtClean="0"/>
              <a:t> przez Ministerstwo Zdrowia </a:t>
            </a:r>
            <a:r>
              <a:rPr lang="pl-PL" sz="1600" b="1" dirty="0" smtClean="0"/>
              <a:t>pracowników</a:t>
            </a:r>
            <a:r>
              <a:rPr lang="pl-PL" sz="1600" dirty="0" smtClean="0"/>
              <a:t> zlikwidowanego Biura do Spraw Zagranicznych Programów Pomocy w Ochronie Zdrowia.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0" y="1340768"/>
            <a:ext cx="9144000" cy="4896544"/>
          </a:xfrm>
        </p:spPr>
        <p:txBody>
          <a:bodyPr/>
          <a:lstStyle/>
          <a:p>
            <a:pPr marL="0" lvl="1" indent="0" algn="just">
              <a:buBlip>
                <a:blip r:embed="rId2"/>
              </a:buBlip>
              <a:tabLst>
                <a:tab pos="88900" algn="l"/>
              </a:tabLst>
            </a:pPr>
            <a:r>
              <a:rPr lang="pl-PL" sz="1600" dirty="0" smtClean="0"/>
              <a:t> realizacja obowiązku nałożonego przez Prezesa Rady Ministrów dotyczącego </a:t>
            </a:r>
            <a:r>
              <a:rPr lang="pl-PL" sz="1600" b="1" dirty="0" smtClean="0"/>
              <a:t>redukcji zatrudnienia</a:t>
            </a:r>
            <a:r>
              <a:rPr lang="pl-PL" sz="1600" dirty="0" smtClean="0"/>
              <a:t> do dnia 30 września 2011 r.;</a:t>
            </a:r>
          </a:p>
          <a:p>
            <a:pPr marL="0" lvl="1" indent="0" algn="just">
              <a:buBlip>
                <a:blip r:embed="rId2"/>
              </a:buBlip>
              <a:tabLst>
                <a:tab pos="88900" algn="l"/>
              </a:tabLst>
            </a:pPr>
            <a:endParaRPr lang="pl-PL" sz="500" dirty="0" smtClean="0"/>
          </a:p>
          <a:p>
            <a:pPr marL="0" lvl="1" indent="0" algn="just">
              <a:buBlip>
                <a:blip r:embed="rId2"/>
              </a:buBlip>
              <a:tabLst>
                <a:tab pos="88900" algn="l"/>
              </a:tabLst>
            </a:pPr>
            <a:r>
              <a:rPr lang="pl-PL" sz="1600" dirty="0" smtClean="0"/>
              <a:t> </a:t>
            </a:r>
            <a:r>
              <a:rPr lang="pl-PL" sz="1600" b="1" dirty="0" smtClean="0"/>
              <a:t>przeniesienie realizacji części projektów</a:t>
            </a:r>
            <a:r>
              <a:rPr lang="pl-PL" sz="1600" dirty="0" smtClean="0"/>
              <a:t> finansowanych ze środków unijnych </a:t>
            </a:r>
            <a:br>
              <a:rPr lang="pl-PL" sz="1600" dirty="0" smtClean="0"/>
            </a:br>
            <a:r>
              <a:rPr lang="pl-PL" sz="1600" dirty="0" smtClean="0"/>
              <a:t>z Ministerstwa Edukacji Narodowej do Ośrodka Rozwoju Edukacji (przeniesienie pracowników poza MEN);</a:t>
            </a:r>
          </a:p>
          <a:p>
            <a:pPr marL="0" lvl="1" indent="0" algn="just">
              <a:buBlip>
                <a:blip r:embed="rId2"/>
              </a:buBlip>
              <a:tabLst>
                <a:tab pos="88900" algn="l"/>
              </a:tabLst>
            </a:pPr>
            <a:endParaRPr lang="pl-PL" sz="500" dirty="0" smtClean="0"/>
          </a:p>
          <a:p>
            <a:pPr marL="0" lvl="1" indent="0" algn="just">
              <a:buBlip>
                <a:blip r:embed="rId2"/>
              </a:buBlip>
              <a:tabLst>
                <a:tab pos="88900" algn="l"/>
              </a:tabLst>
            </a:pPr>
            <a:r>
              <a:rPr lang="pl-PL" sz="1600" dirty="0" smtClean="0"/>
              <a:t> </a:t>
            </a:r>
            <a:r>
              <a:rPr lang="pl-PL" sz="1600" b="1" dirty="0" smtClean="0"/>
              <a:t>przeniesienie realizacji części projektów </a:t>
            </a:r>
            <a:r>
              <a:rPr lang="pl-PL" sz="1600" dirty="0" smtClean="0"/>
              <a:t>finansowanych ze środków unijnych </a:t>
            </a:r>
            <a:br>
              <a:rPr lang="pl-PL" sz="1600" dirty="0" smtClean="0"/>
            </a:br>
            <a:r>
              <a:rPr lang="pl-PL" sz="1600" dirty="0" smtClean="0"/>
              <a:t>z Ministerstwa Nauki i Szkolnictwa do Narodowego Centrum Badań i Rozwoju (przeniesienie pracowników poza </a:t>
            </a:r>
            <a:r>
              <a:rPr lang="pl-PL" sz="1600" dirty="0" err="1" smtClean="0"/>
              <a:t>MNiSW</a:t>
            </a:r>
            <a:r>
              <a:rPr lang="pl-PL" sz="1600" dirty="0" smtClean="0"/>
              <a:t>);</a:t>
            </a:r>
          </a:p>
          <a:p>
            <a:pPr marL="0" lvl="1" indent="0" algn="just">
              <a:buBlip>
                <a:blip r:embed="rId2"/>
              </a:buBlip>
              <a:tabLst>
                <a:tab pos="88900" algn="l"/>
              </a:tabLst>
            </a:pPr>
            <a:endParaRPr lang="pl-PL" sz="500" dirty="0" smtClean="0"/>
          </a:p>
          <a:p>
            <a:pPr marL="0" lvl="1" indent="0" algn="just">
              <a:buBlip>
                <a:blip r:embed="rId2"/>
              </a:buBlip>
              <a:tabLst>
                <a:tab pos="88900" algn="l"/>
              </a:tabLst>
            </a:pPr>
            <a:r>
              <a:rPr lang="pl-PL" sz="1600" dirty="0" smtClean="0"/>
              <a:t> </a:t>
            </a:r>
            <a:r>
              <a:rPr lang="pl-PL" sz="1600" b="1" dirty="0" smtClean="0"/>
              <a:t>przeniesienie części pracowników </a:t>
            </a:r>
            <a:r>
              <a:rPr lang="pl-PL" sz="1600" dirty="0" smtClean="0"/>
              <a:t>z Ministerstwa Finansów do Centrum Przetwarzania Danych Ministerstwa Finansów;</a:t>
            </a:r>
          </a:p>
          <a:p>
            <a:pPr marL="0" lvl="1" indent="0" algn="just">
              <a:buBlip>
                <a:blip r:embed="rId2"/>
              </a:buBlip>
              <a:tabLst>
                <a:tab pos="88900" algn="l"/>
              </a:tabLst>
            </a:pPr>
            <a:endParaRPr lang="pl-PL" sz="500" dirty="0" smtClean="0"/>
          </a:p>
          <a:p>
            <a:pPr marL="0" lvl="1" indent="0" algn="just">
              <a:buBlip>
                <a:blip r:embed="rId2"/>
              </a:buBlip>
              <a:tabLst>
                <a:tab pos="88900" algn="l"/>
              </a:tabLst>
            </a:pPr>
            <a:r>
              <a:rPr lang="pl-PL" sz="1600" dirty="0" smtClean="0"/>
              <a:t> </a:t>
            </a:r>
            <a:r>
              <a:rPr lang="pl-PL" sz="1600" b="1" dirty="0" smtClean="0"/>
              <a:t>zakończenie pracy zespołów </a:t>
            </a:r>
            <a:r>
              <a:rPr lang="pl-PL" sz="1600" dirty="0" smtClean="0"/>
              <a:t>realizujących zadania na rzecz „Systemu Informacyjnego Statystyki Publicznej” w ramach Programu Operacyjnego Innowacyjna Gospodarka – </a:t>
            </a:r>
            <a:br>
              <a:rPr lang="pl-PL" sz="1600" dirty="0" smtClean="0"/>
            </a:br>
            <a:r>
              <a:rPr lang="pl-PL" sz="1600" dirty="0" smtClean="0"/>
              <a:t>w Głównym Urzędzie Statystycznym;</a:t>
            </a:r>
          </a:p>
          <a:p>
            <a:pPr marL="0" lvl="1" indent="0" algn="just">
              <a:buBlip>
                <a:blip r:embed="rId2"/>
              </a:buBlip>
              <a:tabLst>
                <a:tab pos="88900" algn="l"/>
              </a:tabLst>
            </a:pPr>
            <a:endParaRPr lang="pl-PL" sz="500" dirty="0" smtClean="0"/>
          </a:p>
          <a:p>
            <a:pPr marL="0" lvl="1" indent="0" algn="just">
              <a:buBlip>
                <a:blip r:embed="rId2"/>
              </a:buBlip>
              <a:tabLst>
                <a:tab pos="88900" algn="l"/>
              </a:tabLst>
            </a:pPr>
            <a:r>
              <a:rPr lang="pl-PL" sz="1600" dirty="0" smtClean="0"/>
              <a:t> </a:t>
            </a:r>
            <a:r>
              <a:rPr lang="pl-PL" sz="1600" b="1" dirty="0" smtClean="0"/>
              <a:t>naturalna fluktuacja </a:t>
            </a:r>
            <a:r>
              <a:rPr lang="pl-PL" sz="1600" dirty="0" smtClean="0"/>
              <a:t>kadr (m.in. odejścia na emeryturę);</a:t>
            </a:r>
          </a:p>
          <a:p>
            <a:pPr marL="0" lvl="1" indent="0" algn="just">
              <a:buBlip>
                <a:blip r:embed="rId2"/>
              </a:buBlip>
              <a:tabLst>
                <a:tab pos="88900" algn="l"/>
              </a:tabLst>
            </a:pPr>
            <a:endParaRPr lang="pl-PL" sz="500" dirty="0" smtClean="0"/>
          </a:p>
          <a:p>
            <a:pPr marL="0" lvl="1" indent="0" algn="just">
              <a:buBlip>
                <a:blip r:embed="rId2"/>
              </a:buBlip>
              <a:tabLst>
                <a:tab pos="88900" algn="l"/>
              </a:tabLst>
            </a:pPr>
            <a:r>
              <a:rPr lang="pl-PL" sz="1600" dirty="0" smtClean="0"/>
              <a:t> </a:t>
            </a:r>
            <a:r>
              <a:rPr lang="pl-PL" sz="1600" b="1" dirty="0" smtClean="0"/>
              <a:t>nienawiązywanie ponowne wygasających umów </a:t>
            </a:r>
            <a:r>
              <a:rPr lang="pl-PL" sz="1600" dirty="0" smtClean="0"/>
              <a:t>o pracę na czas określony;</a:t>
            </a:r>
          </a:p>
          <a:p>
            <a:pPr marL="0" lvl="1" indent="0" algn="just">
              <a:buBlip>
                <a:blip r:embed="rId2"/>
              </a:buBlip>
              <a:tabLst>
                <a:tab pos="88900" algn="l"/>
              </a:tabLst>
            </a:pPr>
            <a:endParaRPr lang="pl-PL" sz="500" dirty="0" smtClean="0"/>
          </a:p>
          <a:p>
            <a:pPr marL="0" lvl="1" indent="0" algn="just">
              <a:buBlip>
                <a:blip r:embed="rId2"/>
              </a:buBlip>
              <a:tabLst>
                <a:tab pos="88900" algn="l"/>
              </a:tabLst>
            </a:pPr>
            <a:r>
              <a:rPr lang="pl-PL" sz="1800" dirty="0" smtClean="0"/>
              <a:t> </a:t>
            </a:r>
            <a:r>
              <a:rPr lang="pl-PL" sz="1600" b="1" dirty="0" smtClean="0"/>
              <a:t>dokonywane reorganizacje </a:t>
            </a:r>
            <a:r>
              <a:rPr lang="pl-PL" sz="1600" dirty="0" smtClean="0"/>
              <a:t>w ramach struktury urzędu.</a:t>
            </a:r>
            <a:endParaRPr lang="pl-PL" sz="1800" dirty="0" smtClean="0"/>
          </a:p>
          <a:p>
            <a:pPr algn="just">
              <a:buFont typeface="Arial" pitchFamily="34" charset="0"/>
              <a:buChar char="•"/>
            </a:pPr>
            <a:endParaRPr lang="pl-PL" sz="1800" dirty="0"/>
          </a:p>
        </p:txBody>
      </p:sp>
      <p:sp>
        <p:nvSpPr>
          <p:cNvPr id="3" name="Tytuł 1"/>
          <p:cNvSpPr txBox="1">
            <a:spLocks/>
          </p:cNvSpPr>
          <p:nvPr/>
        </p:nvSpPr>
        <p:spPr bwMode="auto">
          <a:xfrm>
            <a:off x="4860032" y="0"/>
            <a:ext cx="4283968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Przyczyny</a:t>
            </a:r>
            <a:r>
              <a:rPr kumimoji="0" lang="pl-PL" sz="24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spadków poziomu zatrudnienia od 2010 r.</a:t>
            </a:r>
            <a:endParaRPr kumimoji="0" lang="pl-PL" sz="2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ytuł 1"/>
          <p:cNvSpPr>
            <a:spLocks noGrp="1"/>
          </p:cNvSpPr>
          <p:nvPr>
            <p:ph type="title"/>
          </p:nvPr>
        </p:nvSpPr>
        <p:spPr bwMode="auto">
          <a:xfrm>
            <a:off x="5245100" y="0"/>
            <a:ext cx="38989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sz="2800" dirty="0" smtClean="0"/>
              <a:t>Fluktuacja zatrudnienia w KSC (odejścia)</a:t>
            </a:r>
          </a:p>
        </p:txBody>
      </p:sp>
      <p:graphicFrame>
        <p:nvGraphicFramePr>
          <p:cNvPr id="7" name="Wykres 6"/>
          <p:cNvGraphicFramePr/>
          <p:nvPr/>
        </p:nvGraphicFramePr>
        <p:xfrm>
          <a:off x="251520" y="1196752"/>
          <a:ext cx="8712968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4896544"/>
          </a:xfrm>
        </p:spPr>
        <p:txBody>
          <a:bodyPr/>
          <a:lstStyle/>
          <a:p>
            <a:pPr algn="just">
              <a:buNone/>
            </a:pPr>
            <a:endParaRPr lang="pl-PL" sz="1500" dirty="0" smtClean="0"/>
          </a:p>
          <a:p>
            <a:pPr algn="just">
              <a:buNone/>
            </a:pPr>
            <a:r>
              <a:rPr lang="pl-PL" sz="2000" b="1" dirty="0" smtClean="0"/>
              <a:t>W ustawie budżetowej na 2012 r. zaplanowano następujące wielkości dla służby cywilnej:</a:t>
            </a:r>
          </a:p>
          <a:p>
            <a:pPr algn="just">
              <a:buNone/>
            </a:pPr>
            <a:endParaRPr lang="pl-PL" sz="2000" b="1" dirty="0" smtClean="0"/>
          </a:p>
          <a:p>
            <a:pPr algn="just">
              <a:buBlip>
                <a:blip r:embed="rId2"/>
              </a:buBlip>
            </a:pPr>
            <a:r>
              <a:rPr lang="pl-PL" sz="1800" dirty="0" smtClean="0"/>
              <a:t>Limit mianowań urzędników – </a:t>
            </a:r>
            <a:r>
              <a:rPr lang="pl-PL" sz="1800" u="sng" dirty="0" smtClean="0"/>
              <a:t>500 osób </a:t>
            </a:r>
            <a:r>
              <a:rPr lang="pl-PL" sz="1800" dirty="0" smtClean="0"/>
              <a:t>(bez zmian w stosunku do planu na 2011 rok);</a:t>
            </a:r>
          </a:p>
          <a:p>
            <a:pPr algn="just">
              <a:buNone/>
            </a:pPr>
            <a:endParaRPr lang="pl-PL" sz="2000" dirty="0" smtClean="0"/>
          </a:p>
          <a:p>
            <a:pPr algn="just">
              <a:buBlip>
                <a:blip r:embed="rId2"/>
              </a:buBlip>
            </a:pPr>
            <a:r>
              <a:rPr lang="pl-PL" sz="1800" dirty="0" smtClean="0"/>
              <a:t>Środki na wynagrodzenia – w wysokości </a:t>
            </a:r>
            <a:r>
              <a:rPr lang="pl-PL" sz="1800" u="sng" dirty="0" smtClean="0"/>
              <a:t>6 857 884 tys. zł </a:t>
            </a:r>
            <a:r>
              <a:rPr lang="pl-PL" sz="1800" dirty="0" smtClean="0"/>
              <a:t>(o 0,8% więcej niż </a:t>
            </a:r>
            <a:br>
              <a:rPr lang="pl-PL" sz="1800" dirty="0" smtClean="0"/>
            </a:br>
            <a:r>
              <a:rPr lang="pl-PL" sz="1800" dirty="0" smtClean="0"/>
              <a:t>w planie na 2011 rok);</a:t>
            </a:r>
          </a:p>
          <a:p>
            <a:pPr algn="just">
              <a:buNone/>
            </a:pPr>
            <a:endParaRPr lang="pl-PL" sz="1800" dirty="0" smtClean="0"/>
          </a:p>
          <a:p>
            <a:pPr algn="just">
              <a:buBlip>
                <a:blip r:embed="rId2"/>
              </a:buBlip>
            </a:pPr>
            <a:r>
              <a:rPr lang="pl-PL" sz="1800" dirty="0" smtClean="0"/>
              <a:t>Środki na szkolenia w służbie cywilnej – w wysokości </a:t>
            </a:r>
            <a:r>
              <a:rPr lang="pl-PL" sz="1800" u="sng" dirty="0" smtClean="0"/>
              <a:t>57 073 tys. zł </a:t>
            </a:r>
            <a:r>
              <a:rPr lang="pl-PL" sz="1800" dirty="0" smtClean="0"/>
              <a:t>(o 14 278 tys. zł, tj. o 20% mniej niż w planie na 2011 rok).</a:t>
            </a:r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 bwMode="auto">
          <a:xfrm>
            <a:off x="5245100" y="0"/>
            <a:ext cx="38989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sz="3200" dirty="0" smtClean="0"/>
              <a:t>Finansowanie służby cywilnej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pole tekstowe 4"/>
          <p:cNvSpPr txBox="1">
            <a:spLocks noChangeArrowheads="1"/>
          </p:cNvSpPr>
          <p:nvPr/>
        </p:nvSpPr>
        <p:spPr bwMode="auto">
          <a:xfrm>
            <a:off x="5868144" y="5949280"/>
            <a:ext cx="3275856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dirty="0"/>
              <a:t>Dane za </a:t>
            </a:r>
            <a:r>
              <a:rPr lang="pl-PL" dirty="0" smtClean="0"/>
              <a:t>2011 </a:t>
            </a:r>
            <a:r>
              <a:rPr lang="pl-PL" dirty="0"/>
              <a:t>r</a:t>
            </a:r>
            <a:r>
              <a:rPr lang="pl-PL" dirty="0" smtClean="0"/>
              <a:t>.</a:t>
            </a:r>
          </a:p>
          <a:p>
            <a:r>
              <a:rPr lang="pl-PL" dirty="0" smtClean="0"/>
              <a:t>(zmiana realna wobec 2010 r.)</a:t>
            </a:r>
            <a:endParaRPr lang="pl-PL" dirty="0"/>
          </a:p>
        </p:txBody>
      </p:sp>
      <p:graphicFrame>
        <p:nvGraphicFramePr>
          <p:cNvPr id="6" name="Wykres 5"/>
          <p:cNvGraphicFramePr/>
          <p:nvPr/>
        </p:nvGraphicFramePr>
        <p:xfrm>
          <a:off x="539552" y="1556792"/>
          <a:ext cx="7992888" cy="4448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ytuł 1"/>
          <p:cNvSpPr txBox="1">
            <a:spLocks/>
          </p:cNvSpPr>
          <p:nvPr/>
        </p:nvSpPr>
        <p:spPr bwMode="auto">
          <a:xfrm>
            <a:off x="5245100" y="0"/>
            <a:ext cx="38989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Wynagrodzenia w KSC wg kategorii urzędów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(w zł, brutto)</a:t>
            </a:r>
          </a:p>
        </p:txBody>
      </p:sp>
      <p:graphicFrame>
        <p:nvGraphicFramePr>
          <p:cNvPr id="5" name="Wykres 4"/>
          <p:cNvGraphicFramePr/>
          <p:nvPr/>
        </p:nvGraphicFramePr>
        <p:xfrm>
          <a:off x="251520" y="1151730"/>
          <a:ext cx="8892480" cy="5301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Elipsa 10"/>
          <p:cNvSpPr/>
          <p:nvPr/>
        </p:nvSpPr>
        <p:spPr bwMode="auto">
          <a:xfrm>
            <a:off x="2123728" y="2060848"/>
            <a:ext cx="701766" cy="32459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1F497D">
                <a:lumMod val="75000"/>
              </a:srgbClr>
            </a:solidFill>
          </a:ln>
          <a:effectLst/>
          <a:scene3d>
            <a:camera prst="orthographicFront"/>
            <a:lightRig rig="threePt" dir="t"/>
          </a:scene3d>
          <a:sp3d prstMaterial="powder">
            <a:bevelT prst="relaxedInset"/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pl-PL" sz="900" b="1" dirty="0" smtClean="0"/>
              <a:t>-0,5%</a:t>
            </a:r>
          </a:p>
        </p:txBody>
      </p:sp>
      <p:sp>
        <p:nvSpPr>
          <p:cNvPr id="12" name="Elipsa 11"/>
          <p:cNvSpPr/>
          <p:nvPr/>
        </p:nvSpPr>
        <p:spPr bwMode="auto">
          <a:xfrm>
            <a:off x="1475656" y="1772816"/>
            <a:ext cx="701766" cy="32459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1F497D">
                <a:lumMod val="75000"/>
              </a:srgbClr>
            </a:solidFill>
          </a:ln>
          <a:effectLst/>
          <a:scene3d>
            <a:camera prst="orthographicFront"/>
            <a:lightRig rig="threePt" dir="t"/>
          </a:scene3d>
          <a:sp3d prstMaterial="powder">
            <a:bevelT prst="relaxedInset"/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pl-PL" sz="900" b="1" dirty="0" smtClean="0"/>
              <a:t>-4,4%</a:t>
            </a:r>
          </a:p>
        </p:txBody>
      </p:sp>
      <p:sp>
        <p:nvSpPr>
          <p:cNvPr id="13" name="Elipsa 12"/>
          <p:cNvSpPr/>
          <p:nvPr/>
        </p:nvSpPr>
        <p:spPr bwMode="auto">
          <a:xfrm>
            <a:off x="2771800" y="2276872"/>
            <a:ext cx="701766" cy="32459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1F497D">
                <a:lumMod val="75000"/>
              </a:srgbClr>
            </a:solidFill>
          </a:ln>
          <a:effectLst/>
          <a:scene3d>
            <a:camera prst="orthographicFront"/>
            <a:lightRig rig="threePt" dir="t"/>
          </a:scene3d>
          <a:sp3d prstMaterial="powder">
            <a:bevelT prst="relaxedInset"/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pl-PL" sz="900" b="1" dirty="0" smtClean="0"/>
              <a:t>-3,3%</a:t>
            </a:r>
          </a:p>
        </p:txBody>
      </p:sp>
      <p:sp>
        <p:nvSpPr>
          <p:cNvPr id="14" name="Elipsa 13"/>
          <p:cNvSpPr/>
          <p:nvPr/>
        </p:nvSpPr>
        <p:spPr bwMode="auto">
          <a:xfrm>
            <a:off x="3419872" y="2492896"/>
            <a:ext cx="701766" cy="32459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1F497D">
                <a:lumMod val="75000"/>
              </a:srgbClr>
            </a:solidFill>
          </a:ln>
          <a:effectLst/>
          <a:scene3d>
            <a:camera prst="orthographicFront"/>
            <a:lightRig rig="threePt" dir="t"/>
          </a:scene3d>
          <a:sp3d prstMaterial="powder">
            <a:bevelT prst="relaxedInset"/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pl-PL" sz="900" b="1" dirty="0" smtClean="0"/>
              <a:t>-2,4%</a:t>
            </a:r>
          </a:p>
        </p:txBody>
      </p:sp>
      <p:sp>
        <p:nvSpPr>
          <p:cNvPr id="15" name="Elipsa 14"/>
          <p:cNvSpPr/>
          <p:nvPr/>
        </p:nvSpPr>
        <p:spPr bwMode="auto">
          <a:xfrm>
            <a:off x="4067944" y="2780928"/>
            <a:ext cx="701766" cy="32459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1F497D">
                <a:lumMod val="75000"/>
              </a:srgbClr>
            </a:solidFill>
          </a:ln>
          <a:effectLst/>
          <a:scene3d>
            <a:camera prst="orthographicFront"/>
            <a:lightRig rig="threePt" dir="t"/>
          </a:scene3d>
          <a:sp3d prstMaterial="powder">
            <a:bevelT prst="relaxedInset"/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pl-PL" sz="900" b="1" dirty="0" smtClean="0"/>
              <a:t>-2,1%</a:t>
            </a:r>
          </a:p>
        </p:txBody>
      </p:sp>
      <p:sp>
        <p:nvSpPr>
          <p:cNvPr id="16" name="Elipsa 15"/>
          <p:cNvSpPr/>
          <p:nvPr/>
        </p:nvSpPr>
        <p:spPr bwMode="auto">
          <a:xfrm>
            <a:off x="4716016" y="3068960"/>
            <a:ext cx="701766" cy="32459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1F497D">
                <a:lumMod val="75000"/>
              </a:srgbClr>
            </a:solidFill>
          </a:ln>
          <a:effectLst/>
          <a:scene3d>
            <a:camera prst="orthographicFront"/>
            <a:lightRig rig="threePt" dir="t"/>
          </a:scene3d>
          <a:sp3d prstMaterial="powder">
            <a:bevelT prst="relaxedInset"/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1,1%</a:t>
            </a:r>
          </a:p>
        </p:txBody>
      </p:sp>
      <p:sp>
        <p:nvSpPr>
          <p:cNvPr id="17" name="Elipsa 16"/>
          <p:cNvSpPr/>
          <p:nvPr/>
        </p:nvSpPr>
        <p:spPr bwMode="auto">
          <a:xfrm>
            <a:off x="5364088" y="3212976"/>
            <a:ext cx="701766" cy="32459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1F497D">
                <a:lumMod val="75000"/>
              </a:srgbClr>
            </a:solidFill>
          </a:ln>
          <a:effectLst/>
          <a:scene3d>
            <a:camera prst="orthographicFront"/>
            <a:lightRig rig="threePt" dir="t"/>
          </a:scene3d>
          <a:sp3d prstMaterial="powder">
            <a:bevelT prst="relaxedInset"/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-1,1%</a:t>
            </a:r>
          </a:p>
        </p:txBody>
      </p:sp>
      <p:sp>
        <p:nvSpPr>
          <p:cNvPr id="18" name="Elipsa 17"/>
          <p:cNvSpPr/>
          <p:nvPr/>
        </p:nvSpPr>
        <p:spPr bwMode="auto">
          <a:xfrm>
            <a:off x="6012160" y="3356992"/>
            <a:ext cx="701766" cy="32459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1F497D">
                <a:lumMod val="75000"/>
              </a:srgbClr>
            </a:solidFill>
          </a:ln>
          <a:effectLst/>
          <a:scene3d>
            <a:camera prst="orthographicFront"/>
            <a:lightRig rig="threePt" dir="t"/>
          </a:scene3d>
          <a:sp3d prstMaterial="powder">
            <a:bevelT prst="relaxedInset"/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-1,4%</a:t>
            </a:r>
          </a:p>
        </p:txBody>
      </p:sp>
      <p:sp>
        <p:nvSpPr>
          <p:cNvPr id="19" name="Elipsa 18"/>
          <p:cNvSpPr/>
          <p:nvPr/>
        </p:nvSpPr>
        <p:spPr bwMode="auto">
          <a:xfrm>
            <a:off x="6660232" y="3429000"/>
            <a:ext cx="701766" cy="32459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1F497D">
                <a:lumMod val="75000"/>
              </a:srgbClr>
            </a:solidFill>
          </a:ln>
          <a:effectLst/>
          <a:scene3d>
            <a:camera prst="orthographicFront"/>
            <a:lightRig rig="threePt" dir="t"/>
          </a:scene3d>
          <a:sp3d prstMaterial="powder">
            <a:bevelT prst="relaxedInset"/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-2,5%</a:t>
            </a:r>
          </a:p>
        </p:txBody>
      </p:sp>
      <p:sp>
        <p:nvSpPr>
          <p:cNvPr id="20" name="Elipsa 19"/>
          <p:cNvSpPr/>
          <p:nvPr/>
        </p:nvSpPr>
        <p:spPr bwMode="auto">
          <a:xfrm>
            <a:off x="7308304" y="3717032"/>
            <a:ext cx="701766" cy="32459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1F497D">
                <a:lumMod val="75000"/>
              </a:srgbClr>
            </a:solidFill>
          </a:ln>
          <a:effectLst/>
          <a:scene3d>
            <a:camera prst="orthographicFront"/>
            <a:lightRig rig="threePt" dir="t"/>
          </a:scene3d>
          <a:sp3d prstMaterial="powder">
            <a:bevelT prst="relaxedInset"/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-1,9%</a:t>
            </a:r>
          </a:p>
        </p:txBody>
      </p:sp>
      <p:sp>
        <p:nvSpPr>
          <p:cNvPr id="21" name="Elipsa 20"/>
          <p:cNvSpPr/>
          <p:nvPr/>
        </p:nvSpPr>
        <p:spPr bwMode="auto">
          <a:xfrm>
            <a:off x="7956376" y="2996952"/>
            <a:ext cx="701766" cy="32459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1F497D">
                <a:lumMod val="75000"/>
              </a:srgbClr>
            </a:solidFill>
          </a:ln>
          <a:effectLst/>
          <a:scene3d>
            <a:camera prst="orthographicFront"/>
            <a:lightRig rig="threePt" dir="t"/>
          </a:scene3d>
          <a:sp3d prstMaterial="powder">
            <a:bevelT prst="relaxedInset"/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-0,7%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ytuł 1"/>
          <p:cNvSpPr>
            <a:spLocks noGrp="1"/>
          </p:cNvSpPr>
          <p:nvPr>
            <p:ph type="title"/>
          </p:nvPr>
        </p:nvSpPr>
        <p:spPr bwMode="auto">
          <a:xfrm>
            <a:off x="4787900" y="188913"/>
            <a:ext cx="38989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sz="3200" dirty="0" smtClean="0"/>
              <a:t/>
            </a:r>
            <a:br>
              <a:rPr lang="pl-PL" sz="3200" dirty="0" smtClean="0"/>
            </a:br>
            <a:endParaRPr lang="pl-PL" sz="1800" dirty="0" smtClean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0" y="16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ytuł 1"/>
          <p:cNvSpPr txBox="1">
            <a:spLocks/>
          </p:cNvSpPr>
          <p:nvPr/>
        </p:nvSpPr>
        <p:spPr bwMode="auto">
          <a:xfrm>
            <a:off x="5245100" y="0"/>
            <a:ext cx="38989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Realne</a:t>
            </a:r>
            <a:r>
              <a:rPr kumimoji="0" lang="pl-PL" sz="2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spadki wynagrodzeń w KSC</a:t>
            </a:r>
            <a:endParaRPr kumimoji="0" lang="pl-PL" sz="28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683568" y="1268760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Korpus służby cywilnej</a:t>
            </a:r>
            <a:endParaRPr lang="pl-PL" dirty="0"/>
          </a:p>
        </p:txBody>
      </p:sp>
      <p:graphicFrame>
        <p:nvGraphicFramePr>
          <p:cNvPr id="8" name="Wykres 7"/>
          <p:cNvGraphicFramePr/>
          <p:nvPr/>
        </p:nvGraphicFramePr>
        <p:xfrm>
          <a:off x="1" y="1844824"/>
          <a:ext cx="3059831" cy="4490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Wykres 8"/>
          <p:cNvGraphicFramePr/>
          <p:nvPr/>
        </p:nvGraphicFramePr>
        <p:xfrm>
          <a:off x="3059832" y="1844824"/>
          <a:ext cx="2952328" cy="4477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pole tekstowe 9"/>
          <p:cNvSpPr txBox="1"/>
          <p:nvPr/>
        </p:nvSpPr>
        <p:spPr>
          <a:xfrm>
            <a:off x="3779912" y="1268760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Gospodarka narodowa</a:t>
            </a:r>
            <a:endParaRPr lang="pl-PL" dirty="0"/>
          </a:p>
        </p:txBody>
      </p:sp>
      <p:graphicFrame>
        <p:nvGraphicFramePr>
          <p:cNvPr id="11" name="Wykres 10"/>
          <p:cNvGraphicFramePr/>
          <p:nvPr/>
        </p:nvGraphicFramePr>
        <p:xfrm>
          <a:off x="6012160" y="1844824"/>
          <a:ext cx="2850739" cy="4490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pole tekstowe 11"/>
          <p:cNvSpPr txBox="1"/>
          <p:nvPr/>
        </p:nvSpPr>
        <p:spPr>
          <a:xfrm>
            <a:off x="6876256" y="1268760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Sektor przedsiębiorstw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 bwMode="auto">
          <a:xfrm>
            <a:off x="5245100" y="0"/>
            <a:ext cx="38989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Przeciętne miesięczne wynagrodzenia w ministerstwach</a:t>
            </a:r>
            <a:br>
              <a:rPr kumimoji="0" lang="pl-PL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l-PL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 KPRM w 2011</a:t>
            </a:r>
            <a:r>
              <a:rPr kumimoji="0" lang="pl-PL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r.</a:t>
            </a:r>
            <a:endParaRPr kumimoji="0" lang="pl-PL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(w zł, brutto)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07504" y="1340770"/>
          <a:ext cx="8928992" cy="3744414"/>
        </p:xfrm>
        <a:graphic>
          <a:graphicData uri="http://schemas.openxmlformats.org/drawingml/2006/table">
            <a:tbl>
              <a:tblPr/>
              <a:tblGrid>
                <a:gridCol w="5245889"/>
                <a:gridCol w="1943759"/>
                <a:gridCol w="1739344"/>
              </a:tblGrid>
              <a:tr h="4316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Urząd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Przeciętne miesięczne wynagrodzenie bez </a:t>
                      </a:r>
                      <a:r>
                        <a:rPr lang="pl-PL" sz="1000" dirty="0" err="1">
                          <a:latin typeface="Arial"/>
                          <a:ea typeface="Times New Roman"/>
                          <a:cs typeface="Times New Roman"/>
                        </a:rPr>
                        <a:t>DWR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Arial"/>
                          <a:ea typeface="Times New Roman"/>
                          <a:cs typeface="Times New Roman"/>
                        </a:rPr>
                        <a:t>Przeciętne miesięczne wynagrodzenie wraz z </a:t>
                      </a:r>
                      <a:r>
                        <a:rPr lang="pl-PL" sz="1000" b="1" dirty="0" err="1">
                          <a:latin typeface="Arial"/>
                          <a:ea typeface="Times New Roman"/>
                          <a:cs typeface="Times New Roman"/>
                        </a:rPr>
                        <a:t>DWR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Spraw Zagranicznych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7 423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7 919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Rozwoju Regionalnego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7 142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7 607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Rolnictwa i Rozwoju Wsi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7 029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7 538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Kancelaria Prezesa Rady Ministrów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7 020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7 502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Finansów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6 953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7 451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Edukacji Narodowej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6 576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7 077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Kultury i Dziedzictwa Narodowego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6 560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7 046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Sportu i Turystyki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6 516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6 928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Środowiska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6 032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6 476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Pracy i Polityki Społecznej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6 079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6 462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Nauki i Szkolnictwa Wyższego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6 015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6 456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Spraw Wewnętrznych*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6 022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6 428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Gospodarki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5 994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6 149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Administracji i Cyfryzacji*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5 982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6 384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Transportu, Budownictwa i Gospodarki Morskiej*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5 884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6 276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Obrony Narodowej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5 730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6 064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Sprawiedliwości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5 295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5 709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Zdrowia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5 130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5 511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4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Ministerstwo Skarbu Państwa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4 886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5 235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6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Arial"/>
                          <a:ea typeface="Times New Roman"/>
                          <a:cs typeface="Times New Roman"/>
                        </a:rPr>
                        <a:t>OGÓŁEM MINISTERSTWA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6 363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6 803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138" marR="291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107504" y="5104782"/>
            <a:ext cx="9036496" cy="1184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7300" algn="l"/>
              </a:tabLst>
            </a:pPr>
            <a:r>
              <a:rPr kumimoji="0" lang="pl-PL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* </a:t>
            </a:r>
            <a:r>
              <a:rPr kumimoji="0" lang="pl-PL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W związku z likwidacją z dniem 18 listopada 2011 r. Ministerstwa Infrastruktury (z częściami budżetowymi 18, 21, 26 i 39) i Ministerstwa Spraw Wewnętrznych i Administracji (z częściami budżetowymi 17, 27, 42 i 43) oraz powołaniem Ministerstwa Administracji i Cyfryzacji (z częściami budżetowymi 17, 26, 27 i 43), Ministerstwa Spraw Wewnętrznych (z częścią budżetową 42) oraz Ministerstwa Transportu, Budownictwa i Gospodarki Morskiej (z częściami budżetowymi 18, 21 i 39), w powyższym zestawieniu dane dla:</a:t>
            </a:r>
            <a:endParaRPr kumimoji="0" lang="pl-P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7300" algn="l"/>
              </a:tabLst>
            </a:pPr>
            <a:r>
              <a:rPr kumimoji="0" lang="pl-PL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Ministerstwa Administracji i Cyfryzacji dotyczą wynagrodzeń osób zatrudnionych w całym roku w częściach budżetowych 17, 26, 27 i 43;</a:t>
            </a:r>
            <a:endParaRPr kumimoji="0" lang="pl-P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7300" algn="l"/>
              </a:tabLst>
            </a:pPr>
            <a:r>
              <a:rPr kumimoji="0" lang="pl-PL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Ministerstwa Transportu, Budownictwa i Gospodarki Morskiej dotyczą wynagrodzeń osób zatrudnionych w całym roku w częściach budżetowych 18, 21 i 39;</a:t>
            </a:r>
            <a:endParaRPr kumimoji="0" lang="pl-P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7300" algn="l"/>
              </a:tabLst>
            </a:pPr>
            <a:r>
              <a:rPr kumimoji="0" lang="pl-PL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Ministerstwa Spraw Wewnętrznych dotyczą wynagrodzeń osób zatrudnionych w całym roku w części budżetowej 42.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256584"/>
          </a:xfrm>
        </p:spPr>
        <p:txBody>
          <a:bodyPr/>
          <a:lstStyle/>
          <a:p>
            <a:pPr>
              <a:buBlip>
                <a:blip r:embed="rId2"/>
              </a:buBlip>
            </a:pPr>
            <a:endParaRPr lang="pl-PL" sz="2800" b="1" dirty="0" smtClean="0"/>
          </a:p>
          <a:p>
            <a:pPr>
              <a:buBlip>
                <a:blip r:embed="rId2"/>
              </a:buBlip>
            </a:pPr>
            <a:endParaRPr lang="pl-PL" sz="2800" b="1" dirty="0" smtClean="0"/>
          </a:p>
          <a:p>
            <a:pPr>
              <a:buBlip>
                <a:blip r:embed="rId2"/>
              </a:buBlip>
            </a:pPr>
            <a:r>
              <a:rPr lang="pl-PL" sz="2800" b="1" dirty="0" smtClean="0"/>
              <a:t>Zatrudnienie</a:t>
            </a:r>
          </a:p>
          <a:p>
            <a:pPr lvl="1"/>
            <a:r>
              <a:rPr lang="pl-PL" sz="2400" dirty="0" smtClean="0"/>
              <a:t>Struktura zatrudnienia</a:t>
            </a:r>
          </a:p>
          <a:p>
            <a:pPr lvl="1"/>
            <a:r>
              <a:rPr lang="pl-PL" sz="2400" dirty="0" smtClean="0"/>
              <a:t>Zmiany poziomu zatrudnienia i przyczyny</a:t>
            </a:r>
          </a:p>
          <a:p>
            <a:pPr lvl="1"/>
            <a:endParaRPr lang="pl-PL" sz="1500" dirty="0" smtClean="0"/>
          </a:p>
          <a:p>
            <a:pPr>
              <a:buBlip>
                <a:blip r:embed="rId2"/>
              </a:buBlip>
            </a:pPr>
            <a:r>
              <a:rPr lang="pl-PL" sz="2800" b="1" dirty="0" smtClean="0"/>
              <a:t>Wynagrodzenia</a:t>
            </a:r>
          </a:p>
          <a:p>
            <a:pPr lvl="1"/>
            <a:r>
              <a:rPr lang="pl-PL" sz="2400" dirty="0" smtClean="0"/>
              <a:t>Finansowanie służby cywilnej</a:t>
            </a:r>
          </a:p>
          <a:p>
            <a:pPr lvl="1"/>
            <a:r>
              <a:rPr lang="pl-PL" sz="2400" dirty="0" smtClean="0"/>
              <a:t>Poziom wynagrodzeń</a:t>
            </a:r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 bwMode="auto">
          <a:xfrm>
            <a:off x="5245100" y="0"/>
            <a:ext cx="3898900" cy="88235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sz="3200" dirty="0" smtClean="0"/>
              <a:t>Agenda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 bwMode="auto">
          <a:xfrm>
            <a:off x="5245100" y="0"/>
            <a:ext cx="38989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Przeciętne miesięczne wynagrodzenia w urzędach</a:t>
            </a:r>
            <a:r>
              <a:rPr kumimoji="0" lang="pl-PL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centralnych</a:t>
            </a:r>
            <a:r>
              <a:rPr kumimoji="0" lang="pl-PL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 2011</a:t>
            </a:r>
            <a:r>
              <a:rPr kumimoji="0" lang="pl-PL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r.</a:t>
            </a:r>
            <a:endParaRPr kumimoji="0" lang="pl-PL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(w zł, brutto)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07505" y="1340762"/>
          <a:ext cx="8928990" cy="4937760"/>
        </p:xfrm>
        <a:graphic>
          <a:graphicData uri="http://schemas.openxmlformats.org/drawingml/2006/table">
            <a:tbl>
              <a:tblPr/>
              <a:tblGrid>
                <a:gridCol w="5451927"/>
                <a:gridCol w="1644183"/>
                <a:gridCol w="1832880"/>
              </a:tblGrid>
              <a:tr h="2688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Urząd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Przeciętne miesięczne wynagrodzenie bez DWR</a:t>
                      </a:r>
                      <a:endParaRPr lang="pl-PL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Arial"/>
                          <a:ea typeface="Times New Roman"/>
                          <a:cs typeface="Times New Roman"/>
                        </a:rPr>
                        <a:t>Przeciętne miesięczne wynagrodzenie wraz z </a:t>
                      </a:r>
                      <a:r>
                        <a:rPr lang="pl-PL" sz="1000" b="1" dirty="0" err="1">
                          <a:latin typeface="Arial"/>
                          <a:ea typeface="Times New Roman"/>
                          <a:cs typeface="Times New Roman"/>
                        </a:rPr>
                        <a:t>DWR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Lotnictwa Cywilnego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6 468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6 910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Wyższy Urząd Górniczy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6 398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6 858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Generalna Dyrekcja Dróg Krajowych i Autostrad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6 146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6 569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Główny Inspektorat Ochrony Środowiska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6 161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6 555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Regulacji Energetyki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6 063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6 536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Zamówień Publicznych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6 041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6 408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Generalna Dyrekcja Ochrony Środowiska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5 789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6 196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Krajowy Zarząd Gospodarki Wodnej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5 749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6 169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Główny Urząd Geodezji i Kartografii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5 625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5 960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Naczelna Dyrekcja Archiwów Państwowych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5 561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5 944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Główny Inspektorat Farmaceutyczny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5 467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5 862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Główny Inspektorat Sanitarny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5 402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5 712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Ochrony Konkurencji i Konsumentów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5 282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5 644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Transportu Kolejowego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5 253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5 567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Komunikacji Elektronicznej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5 189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5 533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Główny Urząd Nadzoru Budowlanego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5 116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5 467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Patentowy Rzeczypospolitej Polskiej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5 023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5 369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Główny Urząd Miar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4 929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5 258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Biuro Rzecznika Praw Pacjenta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5 045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5 240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Państwowa Agencja Atomistyki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4 885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5 221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Główny Inspektorat Ochrony Roślin i Nasiennictwa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4 752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5 120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Główny Inspektorat Weterynarii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4 742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5 071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Rejestracji Produktów Leczniczych, Wyrobów Medycznych i Produktów Biobójczych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4 601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4 899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Główny Inspektorat Transportu Drogowego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4 659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4 792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do Spraw Kombatantów i Osób Represjonowanych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4 492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4 788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Biuro do spraw Substancji Chemicznych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4 458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4 737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Główny Urząd Statystyczny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4 366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4 669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do Spraw Cudzoziemców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4 351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4 659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Komenda Główna Policji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4 195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4 520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Główny Inspektorat Jakości Handlowej Artykułów Rolno-Spożywczych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4 156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4 435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Komenda Główna Państwowej Straży Pożarnej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3 697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3 958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4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Komenda Główna Straży Granicznej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3 518</a:t>
                      </a:r>
                      <a:endParaRPr lang="pl-PL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3 786</a:t>
                      </a:r>
                      <a:endParaRPr lang="pl-PL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>
                          <a:latin typeface="Arial"/>
                          <a:ea typeface="Times New Roman"/>
                          <a:cs typeface="Times New Roman"/>
                        </a:rPr>
                        <a:t>OGÓŁEM URZĘDY CENTRALNE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5 345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5 710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374" marR="293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 bwMode="auto">
          <a:xfrm>
            <a:off x="5245100" y="0"/>
            <a:ext cx="38989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Przeciętne miesięczne wynagrodzenia w urzędach wojewódzkich w 2011</a:t>
            </a:r>
            <a:r>
              <a:rPr kumimoji="0" lang="pl-PL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r.</a:t>
            </a:r>
            <a:endParaRPr kumimoji="0" lang="pl-PL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(w zł, brutto)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79514" y="1340772"/>
          <a:ext cx="8856982" cy="4896541"/>
        </p:xfrm>
        <a:graphic>
          <a:graphicData uri="http://schemas.openxmlformats.org/drawingml/2006/table">
            <a:tbl>
              <a:tblPr/>
              <a:tblGrid>
                <a:gridCol w="5417951"/>
                <a:gridCol w="1566823"/>
                <a:gridCol w="1872208"/>
              </a:tblGrid>
              <a:tr h="56455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9677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>
                          <a:latin typeface="Arial"/>
                          <a:ea typeface="Times New Roman"/>
                          <a:cs typeface="Times New Roman"/>
                        </a:rPr>
                        <a:t>Urząd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>
                          <a:latin typeface="Arial"/>
                          <a:ea typeface="Times New Roman"/>
                          <a:cs typeface="Times New Roman"/>
                        </a:rPr>
                        <a:t>Przeciętne miesięczne wynagrodzenie bez </a:t>
                      </a:r>
                      <a:r>
                        <a:rPr lang="pl-PL" sz="1100" dirty="0" err="1">
                          <a:latin typeface="Arial"/>
                          <a:ea typeface="Times New Roman"/>
                          <a:cs typeface="Times New Roman"/>
                        </a:rPr>
                        <a:t>DWR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 dirty="0">
                          <a:latin typeface="Arial"/>
                          <a:ea typeface="Times New Roman"/>
                          <a:cs typeface="Times New Roman"/>
                        </a:rPr>
                        <a:t>Przeciętne miesięczne wynagrodzenie </a:t>
                      </a:r>
                      <a:br>
                        <a:rPr lang="pl-PL" sz="1100" b="1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100" b="1" dirty="0">
                          <a:latin typeface="Arial"/>
                          <a:ea typeface="Times New Roman"/>
                          <a:cs typeface="Times New Roman"/>
                        </a:rPr>
                        <a:t>wraz z </a:t>
                      </a:r>
                      <a:r>
                        <a:rPr lang="pl-PL" sz="1100" b="1" dirty="0" err="1">
                          <a:latin typeface="Arial"/>
                          <a:ea typeface="Times New Roman"/>
                          <a:cs typeface="Times New Roman"/>
                        </a:rPr>
                        <a:t>DWR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Mazowiecki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Wojewódzki w Warszawie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4 292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4 595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Warmińsko-Mazurski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Wojewódzki w Olsztynie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4 238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4 515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Śląski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Wojewódzki w Katowicach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4 068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4 353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Kujawsko-pomorski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Wojewódzki w Bydgoszczy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4 050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4 333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Małopolski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Wojewódzki w Krakowie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4 031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4 318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Dolnośląski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Wojewódzki we Wrocławiu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3 983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4 265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Lubelski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Wojewódzki w Lublinie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4 001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4 245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Podlaski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Wojewódzki w Białymstoku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3 927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4 146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Podkarpacki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Wojewódzki w Rzeszowie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3 862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4 123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Pomorski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Wojewódzki w Gdańsku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3 807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4 065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Wielkopolski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Wojewódzki w Poznaniu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3 771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4 039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Zachodniopomorski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Wojewódzki w Szczecinie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3 684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3 942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Łódzki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Wojewódzki w Łodzi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3 636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3 907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Świętokrzyski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Wojewódzki w Kielcach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3 601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3 842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Lubuski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Wojewódzki w Gorzowie Wielkopolskim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3 396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3 636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Opolski 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Urząd Wojewódzki w Opolu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3 341</a:t>
                      </a:r>
                      <a:endParaRPr lang="pl-PL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3 575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OGÓŁEM URZĘDY WOJEWÓDZKIE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3 911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4 181</a:t>
                      </a:r>
                      <a:endParaRPr lang="pl-PL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827" marR="48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 bwMode="auto">
          <a:xfrm>
            <a:off x="5245100" y="0"/>
            <a:ext cx="38989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Środki na nagrody z funduszu nagród w służbie cywilnej w 2011 r.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(w tys. zł)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79513" y="1340769"/>
          <a:ext cx="8784974" cy="4896542"/>
        </p:xfrm>
        <a:graphic>
          <a:graphicData uri="http://schemas.openxmlformats.org/drawingml/2006/table">
            <a:tbl>
              <a:tblPr/>
              <a:tblGrid>
                <a:gridCol w="4104455"/>
                <a:gridCol w="2379839"/>
                <a:gridCol w="2300680"/>
              </a:tblGrid>
              <a:tr h="11365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Kategoria</a:t>
                      </a:r>
                      <a:endParaRPr lang="pl-PL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Wysokość środków </a:t>
                      </a:r>
                      <a:br>
                        <a:rPr lang="pl-PL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na nagrody z funduszu nagród</a:t>
                      </a:r>
                      <a:br>
                        <a:rPr lang="pl-PL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(w tys. zł)</a:t>
                      </a:r>
                      <a:endParaRPr lang="pl-PL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Udział środków na nagrody </a:t>
                      </a:r>
                      <a:br>
                        <a:rPr lang="pl-PL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 funduszu wynagrodzeń ogółem </a:t>
                      </a:r>
                      <a:br>
                        <a:rPr lang="pl-PL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(w %)</a:t>
                      </a:r>
                      <a:endParaRPr lang="pl-PL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>
                          <a:latin typeface="Arial"/>
                          <a:ea typeface="Times New Roman"/>
                          <a:cs typeface="Times New Roman"/>
                        </a:rPr>
                        <a:t>Ministerstwa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108 237</a:t>
                      </a:r>
                      <a:endParaRPr lang="pl-PL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10,9%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>
                          <a:latin typeface="Arial"/>
                          <a:ea typeface="Times New Roman"/>
                          <a:cs typeface="Times New Roman"/>
                        </a:rPr>
                        <a:t>Urzędy Centralne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70 487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10,3%</a:t>
                      </a:r>
                      <a:endParaRPr lang="pl-PL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>
                          <a:latin typeface="Arial"/>
                          <a:ea typeface="Times New Roman"/>
                          <a:cs typeface="Times New Roman"/>
                        </a:rPr>
                        <a:t>Urzędy Wojewódzkie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40 687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9,8%</a:t>
                      </a:r>
                      <a:endParaRPr lang="pl-PL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>
                          <a:latin typeface="Arial"/>
                          <a:ea typeface="Times New Roman"/>
                          <a:cs typeface="Times New Roman"/>
                        </a:rPr>
                        <a:t>Wojewódzka Administracja Zespolona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43 907</a:t>
                      </a:r>
                      <a:endParaRPr lang="pl-PL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7,1%</a:t>
                      </a:r>
                      <a:endParaRPr lang="pl-PL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>
                          <a:latin typeface="Arial"/>
                          <a:ea typeface="Times New Roman"/>
                          <a:cs typeface="Times New Roman"/>
                        </a:rPr>
                        <a:t>Powiatowa Administracja Zespolona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14 197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5,1%</a:t>
                      </a:r>
                      <a:endParaRPr lang="pl-PL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>
                          <a:latin typeface="Arial"/>
                          <a:ea typeface="Times New Roman"/>
                          <a:cs typeface="Times New Roman"/>
                        </a:rPr>
                        <a:t>Izby Skarbowe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25 713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12,2%</a:t>
                      </a:r>
                      <a:endParaRPr lang="pl-PL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>
                          <a:latin typeface="Arial"/>
                          <a:ea typeface="Times New Roman"/>
                          <a:cs typeface="Times New Roman"/>
                        </a:rPr>
                        <a:t>Urzędy Skarbowe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156 068</a:t>
                      </a:r>
                      <a:endParaRPr lang="pl-PL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8,0%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>
                          <a:latin typeface="Arial"/>
                          <a:ea typeface="Times New Roman"/>
                          <a:cs typeface="Times New Roman"/>
                        </a:rPr>
                        <a:t>Urzędy Kontroli Skarbowej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47 593</a:t>
                      </a:r>
                      <a:endParaRPr lang="pl-PL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13,2%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>
                          <a:latin typeface="Arial"/>
                          <a:ea typeface="Times New Roman"/>
                          <a:cs typeface="Times New Roman"/>
                        </a:rPr>
                        <a:t>Pozostała Administracja Niezespolona i inne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59 634</a:t>
                      </a:r>
                      <a:endParaRPr lang="pl-PL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8,0%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>
                          <a:latin typeface="Arial"/>
                          <a:ea typeface="Times New Roman"/>
                          <a:cs typeface="Times New Roman"/>
                        </a:rPr>
                        <a:t>Placówki Zagraniczne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5 661</a:t>
                      </a:r>
                      <a:endParaRPr lang="pl-PL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5,0%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3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OGÓŁEM KSC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572 183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9,0%</a:t>
                      </a:r>
                      <a:endParaRPr lang="pl-PL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9666" marR="29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23529" y="1340768"/>
            <a:ext cx="8496944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ytuł 1"/>
          <p:cNvSpPr txBox="1">
            <a:spLocks/>
          </p:cNvSpPr>
          <p:nvPr/>
        </p:nvSpPr>
        <p:spPr bwMode="auto">
          <a:xfrm>
            <a:off x="5245100" y="0"/>
            <a:ext cx="38989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Wynagrodzenia w KSC na tle sektora</a:t>
            </a:r>
            <a:r>
              <a:rPr kumimoji="0" lang="pl-PL" sz="24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biznesowego</a:t>
            </a:r>
            <a:endParaRPr kumimoji="0" lang="pl-PL" sz="2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1115616" y="5445224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Stanowiska wsparcia</a:t>
            </a:r>
            <a:endParaRPr lang="pl-PL" sz="12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3059832" y="5445224"/>
            <a:ext cx="22322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Stanowiska specjalistyczne</a:t>
            </a:r>
            <a:endParaRPr lang="pl-PL" sz="1200" dirty="0"/>
          </a:p>
        </p:txBody>
      </p:sp>
      <p:sp>
        <p:nvSpPr>
          <p:cNvPr id="8" name="pole tekstowe 7"/>
          <p:cNvSpPr txBox="1"/>
          <p:nvPr/>
        </p:nvSpPr>
        <p:spPr>
          <a:xfrm>
            <a:off x="5508104" y="5445224"/>
            <a:ext cx="22322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Stanowiska zarządzające</a:t>
            </a:r>
            <a:endParaRPr lang="pl-PL" sz="1200" dirty="0"/>
          </a:p>
        </p:txBody>
      </p:sp>
      <p:sp>
        <p:nvSpPr>
          <p:cNvPr id="9" name="pole tekstowe 8"/>
          <p:cNvSpPr txBox="1"/>
          <p:nvPr/>
        </p:nvSpPr>
        <p:spPr>
          <a:xfrm>
            <a:off x="0" y="6453336"/>
            <a:ext cx="88924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200" b="1" dirty="0" smtClean="0"/>
              <a:t>Źródło</a:t>
            </a:r>
            <a:r>
              <a:rPr lang="pl-PL" sz="1200" dirty="0" smtClean="0"/>
              <a:t>: Badanie przeprowadzone w 2010 r. przez firmę </a:t>
            </a:r>
            <a:r>
              <a:rPr lang="pl-PL" sz="1200" dirty="0" err="1" smtClean="0"/>
              <a:t>HRM</a:t>
            </a:r>
            <a:r>
              <a:rPr lang="pl-PL" sz="1200" dirty="0" smtClean="0"/>
              <a:t> Partners </a:t>
            </a:r>
            <a:r>
              <a:rPr lang="pl-PL" sz="1200" dirty="0" err="1" smtClean="0"/>
              <a:t>S.A</a:t>
            </a:r>
            <a:r>
              <a:rPr lang="pl-PL" sz="1200" dirty="0" smtClean="0"/>
              <a:t>. dla KPRM.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0" y="5805264"/>
            <a:ext cx="9036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200" dirty="0" smtClean="0"/>
              <a:t>Dane pochodzą z badania wynagrodzeń w służbie cywilnej w porównaniu do pozostałej administracji publicznej oraz sektorach gospodarki. Badaniem objęto wynagrodzenia 38 364 pracowników w 93 organizacjach.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268761"/>
            <a:ext cx="9144000" cy="504056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1600" b="1" dirty="0" smtClean="0"/>
              <a:t>Przeciętne </a:t>
            </a:r>
            <a:r>
              <a:rPr lang="pl-PL" sz="1500" b="1" dirty="0" smtClean="0"/>
              <a:t>miesięczne wynagrodzenia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l-PL" sz="1500" b="1" dirty="0" smtClean="0"/>
              <a:t>osób zajmujących kierownicze stanowiska państwowe oraz wyższe stanowiska w służbie cywilnej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l-PL" sz="1500" b="1" u="sng" dirty="0" smtClean="0"/>
              <a:t>– w ministerstwach, urzędach centralnych </a:t>
            </a:r>
            <a:r>
              <a:rPr lang="pl-PL" sz="1600" b="1" u="sng" dirty="0" smtClean="0"/>
              <a:t>i urzędach wojewódzkich w 2011 r. (w zł, brutto)</a:t>
            </a:r>
          </a:p>
          <a:p>
            <a:pPr algn="ctr">
              <a:buNone/>
            </a:pPr>
            <a:endParaRPr lang="pl-PL" sz="1600" b="1" dirty="0"/>
          </a:p>
        </p:txBody>
      </p:sp>
      <p:sp>
        <p:nvSpPr>
          <p:cNvPr id="4" name="Tytuł 1"/>
          <p:cNvSpPr txBox="1">
            <a:spLocks/>
          </p:cNvSpPr>
          <p:nvPr/>
        </p:nvSpPr>
        <p:spPr bwMode="auto">
          <a:xfrm>
            <a:off x="4283968" y="0"/>
            <a:ext cx="4860032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Wynagrodzenie</a:t>
            </a:r>
            <a:r>
              <a:rPr kumimoji="0" lang="pl-PL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wyższych </a:t>
            </a:r>
            <a:r>
              <a:rPr kumimoji="0" lang="pl-PL" sz="2000" b="0" i="0" u="none" strike="noStrike" kern="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stanowisk </a:t>
            </a:r>
            <a:br>
              <a:rPr kumimoji="0" lang="pl-PL" sz="2000" b="0" i="0" u="none" strike="noStrike" kern="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l-PL" sz="2000" b="0" i="0" u="none" strike="noStrike" kern="0" cap="none" spc="0" normalizeH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 </a:t>
            </a:r>
            <a:r>
              <a:rPr kumimoji="0" lang="pl-PL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KSC a wynagrodzenie kierowniczych stanowisk państwowych</a:t>
            </a:r>
            <a:endParaRPr kumimoji="0" lang="pl-PL" sz="2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Wykres 5"/>
          <p:cNvGraphicFramePr/>
          <p:nvPr/>
        </p:nvGraphicFramePr>
        <p:xfrm>
          <a:off x="0" y="1988840"/>
          <a:ext cx="896448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720080"/>
          </a:xfrm>
        </p:spPr>
        <p:txBody>
          <a:bodyPr/>
          <a:lstStyle/>
          <a:p>
            <a:pPr algn="ctr">
              <a:buNone/>
            </a:pPr>
            <a:r>
              <a:rPr lang="pl-PL" sz="4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DZIĘKUJĘ ZA UWAGĘ</a:t>
            </a:r>
          </a:p>
        </p:txBody>
      </p:sp>
      <p:pic>
        <p:nvPicPr>
          <p:cNvPr id="4" name="Obraz 3" descr="sluzba_cywilna_logo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32656"/>
            <a:ext cx="432048" cy="4320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 bwMode="auto">
          <a:xfrm>
            <a:off x="5245100" y="0"/>
            <a:ext cx="38989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sz="3200" dirty="0" smtClean="0"/>
              <a:t>Sekcja „O” w Unii Europejskiej</a:t>
            </a:r>
          </a:p>
        </p:txBody>
      </p:sp>
      <p:sp>
        <p:nvSpPr>
          <p:cNvPr id="4099" name="Symbol zastępczy zawartości 2"/>
          <p:cNvSpPr>
            <a:spLocks noGrp="1"/>
          </p:cNvSpPr>
          <p:nvPr>
            <p:ph idx="1"/>
          </p:nvPr>
        </p:nvSpPr>
        <p:spPr bwMode="auto">
          <a:xfrm>
            <a:off x="457200" y="1341438"/>
            <a:ext cx="8229600" cy="47847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buFontTx/>
              <a:buNone/>
            </a:pPr>
            <a:endParaRPr lang="pl-PL" sz="2000" dirty="0" smtClean="0"/>
          </a:p>
          <a:p>
            <a:pPr algn="ctr" eaLnBrk="1" hangingPunct="1">
              <a:buFontTx/>
              <a:buNone/>
            </a:pPr>
            <a:endParaRPr lang="pl-PL" sz="1600" dirty="0" smtClean="0"/>
          </a:p>
        </p:txBody>
      </p:sp>
      <p:graphicFrame>
        <p:nvGraphicFramePr>
          <p:cNvPr id="5" name="Wykres 4"/>
          <p:cNvGraphicFramePr>
            <a:graphicFrameLocks noGrp="1"/>
          </p:cNvGraphicFramePr>
          <p:nvPr/>
        </p:nvGraphicFramePr>
        <p:xfrm>
          <a:off x="0" y="1268760"/>
          <a:ext cx="9144000" cy="5200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/>
          <p:cNvSpPr>
            <a:spLocks noGrp="1"/>
          </p:cNvSpPr>
          <p:nvPr>
            <p:ph type="title"/>
          </p:nvPr>
        </p:nvSpPr>
        <p:spPr bwMode="auto">
          <a:xfrm>
            <a:off x="4597400" y="0"/>
            <a:ext cx="4546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sz="3200" dirty="0" smtClean="0"/>
              <a:t>Służba cywilna – część administracji publicznej</a:t>
            </a:r>
            <a:br>
              <a:rPr lang="pl-PL" sz="3200" dirty="0" smtClean="0"/>
            </a:br>
            <a:endParaRPr lang="pl-PL" sz="2400" dirty="0" smtClean="0"/>
          </a:p>
        </p:txBody>
      </p:sp>
      <p:sp>
        <p:nvSpPr>
          <p:cNvPr id="5124" name="pole tekstowe 1"/>
          <p:cNvSpPr txBox="1">
            <a:spLocks noChangeArrowheads="1"/>
          </p:cNvSpPr>
          <p:nvPr/>
        </p:nvSpPr>
        <p:spPr bwMode="auto">
          <a:xfrm>
            <a:off x="7380312" y="5733256"/>
            <a:ext cx="11517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dirty="0"/>
              <a:t>w tys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7" name="pole tekstowe 6"/>
          <p:cNvSpPr txBox="1">
            <a:spLocks noChangeArrowheads="1"/>
          </p:cNvSpPr>
          <p:nvPr/>
        </p:nvSpPr>
        <p:spPr bwMode="auto">
          <a:xfrm>
            <a:off x="0" y="5949280"/>
            <a:ext cx="2483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dirty="0"/>
              <a:t>Dane za </a:t>
            </a:r>
            <a:r>
              <a:rPr lang="pl-PL" dirty="0" smtClean="0"/>
              <a:t>III kw. 2011 </a:t>
            </a:r>
            <a:r>
              <a:rPr lang="pl-PL" dirty="0"/>
              <a:t>r.</a:t>
            </a:r>
          </a:p>
        </p:txBody>
      </p:sp>
      <p:graphicFrame>
        <p:nvGraphicFramePr>
          <p:cNvPr id="6" name="Wykres 5"/>
          <p:cNvGraphicFramePr/>
          <p:nvPr/>
        </p:nvGraphicFramePr>
        <p:xfrm>
          <a:off x="0" y="1196751"/>
          <a:ext cx="9036496" cy="4752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"/>
          <p:cNvSpPr>
            <a:spLocks noGrp="1"/>
          </p:cNvSpPr>
          <p:nvPr>
            <p:ph type="title"/>
          </p:nvPr>
        </p:nvSpPr>
        <p:spPr bwMode="auto">
          <a:xfrm>
            <a:off x="5245100" y="0"/>
            <a:ext cx="38989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sz="2400" dirty="0" smtClean="0"/>
              <a:t>Zatrudnienie w KSC wg grup stanowisk i kategorii urzędów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1800" dirty="0" smtClean="0"/>
              <a:t/>
            </a:r>
            <a:br>
              <a:rPr lang="pl-PL" sz="1800" dirty="0" smtClean="0"/>
            </a:br>
            <a:endParaRPr lang="pl-PL" sz="3200" dirty="0" smtClean="0"/>
          </a:p>
        </p:txBody>
      </p:sp>
      <p:sp>
        <p:nvSpPr>
          <p:cNvPr id="2" name="pole tekstowe 1"/>
          <p:cNvSpPr txBox="1">
            <a:spLocks noChangeArrowheads="1"/>
          </p:cNvSpPr>
          <p:nvPr/>
        </p:nvSpPr>
        <p:spPr bwMode="auto">
          <a:xfrm>
            <a:off x="179388" y="1341438"/>
            <a:ext cx="50403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/>
              <a:t>Zatrudnienie w grupach stanowisk</a:t>
            </a:r>
          </a:p>
        </p:txBody>
      </p:sp>
      <p:sp>
        <p:nvSpPr>
          <p:cNvPr id="3" name="pole tekstowe 2"/>
          <p:cNvSpPr txBox="1">
            <a:spLocks noChangeArrowheads="1"/>
          </p:cNvSpPr>
          <p:nvPr/>
        </p:nvSpPr>
        <p:spPr bwMode="auto">
          <a:xfrm>
            <a:off x="5435600" y="1484313"/>
            <a:ext cx="324008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/>
              <a:t>Zatrudnienie w grupach urzędów</a:t>
            </a:r>
          </a:p>
        </p:txBody>
      </p:sp>
      <p:sp>
        <p:nvSpPr>
          <p:cNvPr id="4" name="pole tekstowe 3"/>
          <p:cNvSpPr txBox="1">
            <a:spLocks noChangeArrowheads="1"/>
          </p:cNvSpPr>
          <p:nvPr/>
        </p:nvSpPr>
        <p:spPr bwMode="auto">
          <a:xfrm>
            <a:off x="0" y="6488113"/>
            <a:ext cx="34198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1600" dirty="0" smtClean="0"/>
              <a:t>Wg stanu na dzień 31 XII 2011 </a:t>
            </a:r>
            <a:r>
              <a:rPr lang="pl-PL" sz="1600" dirty="0"/>
              <a:t>r.</a:t>
            </a:r>
          </a:p>
        </p:txBody>
      </p:sp>
      <p:sp>
        <p:nvSpPr>
          <p:cNvPr id="5" name="Prostokąt 4"/>
          <p:cNvSpPr/>
          <p:nvPr/>
        </p:nvSpPr>
        <p:spPr bwMode="auto">
          <a:xfrm>
            <a:off x="1979712" y="5085184"/>
            <a:ext cx="1944216" cy="132343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88000">
                <a:schemeClr val="accent1">
                  <a:lumMod val="40000"/>
                  <a:lumOff val="60000"/>
                </a:schemeClr>
              </a:gs>
              <a:gs pos="97000">
                <a:schemeClr val="tx2">
                  <a:lumMod val="20000"/>
                  <a:lumOff val="80000"/>
                </a:schemeClr>
              </a:gs>
              <a:gs pos="100000">
                <a:srgbClr val="FFEBFA"/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pl-PL" sz="1600" dirty="0"/>
              <a:t>Ponad połowa członków korpusu służby cywilnej ma wykształcenie wyższe!</a:t>
            </a:r>
          </a:p>
        </p:txBody>
      </p:sp>
      <p:graphicFrame>
        <p:nvGraphicFramePr>
          <p:cNvPr id="9" name="Wykres 8"/>
          <p:cNvGraphicFramePr/>
          <p:nvPr/>
        </p:nvGraphicFramePr>
        <p:xfrm>
          <a:off x="3995936" y="2420889"/>
          <a:ext cx="5256584" cy="3888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Wykres 10"/>
          <p:cNvGraphicFramePr/>
          <p:nvPr/>
        </p:nvGraphicFramePr>
        <p:xfrm>
          <a:off x="-1" y="1844824"/>
          <a:ext cx="4211961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 bwMode="auto">
          <a:xfrm>
            <a:off x="5245100" y="0"/>
            <a:ext cx="38989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sz="2400" dirty="0" smtClean="0"/>
              <a:t>Zatrudnienie w KSC wg grup stanowisk</a:t>
            </a:r>
            <a:r>
              <a:rPr lang="pl-PL" sz="1800" dirty="0" smtClean="0"/>
              <a:t/>
            </a:r>
            <a:br>
              <a:rPr lang="pl-PL" sz="1800" dirty="0" smtClean="0"/>
            </a:br>
            <a:endParaRPr lang="pl-PL" sz="3200" dirty="0" smtClean="0"/>
          </a:p>
        </p:txBody>
      </p:sp>
      <p:sp>
        <p:nvSpPr>
          <p:cNvPr id="8" name="pole tekstowe 7"/>
          <p:cNvSpPr txBox="1"/>
          <p:nvPr/>
        </p:nvSpPr>
        <p:spPr>
          <a:xfrm>
            <a:off x="0" y="651944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800" dirty="0" smtClean="0"/>
              <a:t>* W celu ujednolicenia danych dla wyższych stanowisk w służbie cywilnej, wyższe stanowiska w </a:t>
            </a:r>
            <a:r>
              <a:rPr lang="pl-PL" sz="800" dirty="0" err="1" smtClean="0"/>
              <a:t>sc</a:t>
            </a:r>
            <a:r>
              <a:rPr lang="pl-PL" sz="800" dirty="0" smtClean="0"/>
              <a:t> w Ministerstwie Spraw Zagranicznych, które są kierowniczymi stanowiskami w służbie zagranicznej – zostały ujęte jedynie w grupie wyższych stanowisk w służbie cywilnej.</a:t>
            </a:r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179515" y="1273173"/>
          <a:ext cx="8784972" cy="5042655"/>
        </p:xfrm>
        <a:graphic>
          <a:graphicData uri="http://schemas.openxmlformats.org/drawingml/2006/table">
            <a:tbl>
              <a:tblPr/>
              <a:tblGrid>
                <a:gridCol w="1634006"/>
                <a:gridCol w="1554940"/>
                <a:gridCol w="1713069"/>
                <a:gridCol w="1293147"/>
                <a:gridCol w="1293147"/>
                <a:gridCol w="1296663"/>
              </a:tblGrid>
              <a:tr h="186318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latin typeface="Arial"/>
                          <a:ea typeface="Times New Roman"/>
                          <a:cs typeface="Times New Roman"/>
                        </a:rPr>
                        <a:t>Zatrudnienie </a:t>
                      </a:r>
                      <a:r>
                        <a:rPr lang="pl-PL" sz="1200" b="1" dirty="0">
                          <a:latin typeface="Arial"/>
                          <a:ea typeface="Times New Roman"/>
                          <a:cs typeface="Times New Roman"/>
                        </a:rPr>
                        <a:t>i wynagrodzenia w korpusie służby cywilnej w 2011 roku w podziale na grupy stanowisk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7541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Grupa stanowisk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Zatrudnienie przeciętne ogółem w 2011 roku</a:t>
                      </a:r>
                      <a:b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(w przeliczeniu na pełnozatrudnionych)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Zatrudnienie </a:t>
                      </a:r>
                      <a:b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wg stanu na dzień</a:t>
                      </a:r>
                      <a:b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31 XII 2011 r.</a:t>
                      </a:r>
                      <a:b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(w przeliczeniu na pełnozatrudnionych)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Liczba urzędników służby cywilnej </a:t>
                      </a:r>
                      <a:b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wg stanu na dzień </a:t>
                      </a:r>
                      <a:b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31 XII 2011 r.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Przeciętne miesięczne wynagrodzenie ogółem</a:t>
                      </a:r>
                      <a:b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(w zł, brutto)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Przeciętne miesięczne wynagrodzenie ogółem wraz z </a:t>
                      </a:r>
                      <a:r>
                        <a:rPr lang="pl-PL" sz="1000" dirty="0" err="1">
                          <a:latin typeface="Arial"/>
                          <a:ea typeface="Times New Roman"/>
                          <a:cs typeface="Times New Roman"/>
                        </a:rPr>
                        <a:t>DWR</a:t>
                      </a: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(w zł, brutto)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43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Wyższe stanowiska </a:t>
                      </a:r>
                      <a:b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w służbie cywilnej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1 607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1 601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637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11 706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12 488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384">
                <a:tc>
                  <a:txBody>
                    <a:bodyPr/>
                    <a:lstStyle/>
                    <a:p>
                      <a:pPr marL="269875"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w tym w MSZ*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107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104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12 624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13 439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9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Stanowiska średniego szczebla zarządzania w służbie cywilnej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1 806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1 792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265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9 011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9 639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5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Stanowiska koordynujące w służbie cywilnej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8 703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8 826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1 058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6 498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6 954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5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Stanowiska samodzielne w służbie cywilnej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23 989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24 050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2 535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5 170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5 547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7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Stanowiska specjalistyczne w służbie cywilnej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58 102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57 807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2 034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3 803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4 071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7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Stanowiska wspomagające w służbie cywilnej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26 056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25 435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83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2 941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3 141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5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Służba zagraniczna*,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w tym: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2 578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2 534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558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7 023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7 529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7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Stanowiska kierownicze w służbie zagranicznej*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204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64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11 229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11 983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5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Personel dyplomatyczno-konsularny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1 428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1 398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417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7 267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7 812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3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Personel pomocniczy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948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932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77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5 758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6 152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5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Arial"/>
                          <a:ea typeface="Times New Roman"/>
                          <a:cs typeface="Times New Roman"/>
                        </a:rPr>
                        <a:t>OGÓŁEM KSC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122 842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122 046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7 170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4 327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4 632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3846" marR="238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 bwMode="auto">
          <a:xfrm>
            <a:off x="5245100" y="0"/>
            <a:ext cx="38989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sz="2400" dirty="0" smtClean="0"/>
              <a:t>Zatrudnienie w KSC wg kategorii urzędów</a:t>
            </a:r>
            <a:r>
              <a:rPr lang="pl-PL" sz="1800" dirty="0" smtClean="0"/>
              <a:t/>
            </a:r>
            <a:br>
              <a:rPr lang="pl-PL" sz="1800" dirty="0" smtClean="0"/>
            </a:br>
            <a:endParaRPr lang="pl-PL" sz="3200" dirty="0" smtClean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07505" y="1268758"/>
          <a:ext cx="8928990" cy="5040561"/>
        </p:xfrm>
        <a:graphic>
          <a:graphicData uri="http://schemas.openxmlformats.org/drawingml/2006/table">
            <a:tbl>
              <a:tblPr/>
              <a:tblGrid>
                <a:gridCol w="1660793"/>
                <a:gridCol w="1580431"/>
                <a:gridCol w="1635790"/>
                <a:gridCol w="1419710"/>
                <a:gridCol w="1314348"/>
                <a:gridCol w="1317918"/>
              </a:tblGrid>
              <a:tr h="185524">
                <a:tc gridSpan="6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200" b="1" dirty="0" smtClean="0">
                          <a:latin typeface="Arial"/>
                          <a:ea typeface="Times New Roman"/>
                          <a:cs typeface="Times New Roman"/>
                        </a:rPr>
                        <a:t>Zatrudnienie </a:t>
                      </a:r>
                      <a:r>
                        <a:rPr lang="pl-PL" sz="1200" b="1" dirty="0">
                          <a:latin typeface="Arial"/>
                          <a:ea typeface="Times New Roman"/>
                          <a:cs typeface="Times New Roman"/>
                        </a:rPr>
                        <a:t>i wynagrodzenia w korpusie służby cywilnej w 2011 roku w podziale na grupy urzędów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9193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Grupa urzędów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Zatrudnienie przeciętne ogółem w 2011 roku</a:t>
                      </a:r>
                      <a:b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(w przeliczeniu na pełnozatrudnionych)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Zatrudnienie </a:t>
                      </a:r>
                      <a:b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wg stanu na dzień</a:t>
                      </a:r>
                      <a:b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31 XII 2011 r.</a:t>
                      </a:r>
                      <a:b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(w przeliczeniu na pełnozatrudnionych)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Liczba urzędników służby cywilnej </a:t>
                      </a:r>
                      <a:b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wg stanu na dzień</a:t>
                      </a:r>
                      <a:b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31 XII 2011 r.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Przeciętne miesięczne wynagrodzenie ogółem</a:t>
                      </a:r>
                      <a:b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(w zł, brutto)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Przeciętne miesięczne wynagrodzenie ogółem wraz z </a:t>
                      </a:r>
                      <a:r>
                        <a:rPr lang="pl-PL" sz="1000" dirty="0" err="1">
                          <a:latin typeface="Arial"/>
                          <a:ea typeface="Times New Roman"/>
                          <a:cs typeface="Times New Roman"/>
                        </a:rPr>
                        <a:t>DWR</a:t>
                      </a: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pl-PL" sz="1000" dirty="0">
                          <a:latin typeface="Arial"/>
                          <a:ea typeface="Times New Roman"/>
                          <a:cs typeface="Times New Roman"/>
                        </a:rPr>
                        <a:t>(w zł, brutto)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899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Ministerstwa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13 016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12 613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2 276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6 363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6 803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9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Urzędy centralne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10 628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10 782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602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5 345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5 710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9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Urzędy wojewódzkie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8 876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8 828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612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3 911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4 181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9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Wojewódzka administracja zespolona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15 268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15 257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183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3 369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3 621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9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Powiatowa administracja zespolona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8 723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8 727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2 676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2 881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9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Izby skarbowe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3 692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3 664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592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4 764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5 097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2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Urzędy skarbowe*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38 760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38 341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1 404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4 206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(3 974)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4 496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(4 262)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4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Urzędy kontroli skarbowej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5 137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5 112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906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5 852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6 256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Pozostała administracja niezespolona i inne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17 397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17 373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287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3 583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3 850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9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latin typeface="Arial"/>
                          <a:ea typeface="Times New Roman"/>
                          <a:cs typeface="Times New Roman"/>
                        </a:rPr>
                        <a:t>Placówki zagraniczne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1 345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1 349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281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6 961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7 491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Arial"/>
                          <a:ea typeface="Times New Roman"/>
                          <a:cs typeface="Times New Roman"/>
                        </a:rPr>
                        <a:t>OGÓŁEM KSC bez administracji skarbowej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75 253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74 929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4 268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4 262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4 567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596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Arial"/>
                          <a:ea typeface="Times New Roman"/>
                          <a:cs typeface="Times New Roman"/>
                        </a:rPr>
                        <a:t>Ogółem KSC w administracji skarbowej*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47 590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47 117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2 902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4 427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(4 238)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4 733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(4 542)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92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latin typeface="Arial"/>
                          <a:ea typeface="Times New Roman"/>
                          <a:cs typeface="Times New Roman"/>
                        </a:rPr>
                        <a:t>OGÓŁEM KSC*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122 842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122 046</a:t>
                      </a:r>
                      <a:endParaRPr lang="pl-P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7 170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4 327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(4 253)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4 632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(4 558)</a:t>
                      </a:r>
                      <a:endParaRPr lang="pl-P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473" marR="264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0" y="651944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800" dirty="0" smtClean="0"/>
              <a:t>* Wartości w nawiasach dotyczą wynagrodzeń bez uwzględniania środków na wynagrodzenia prowizyjne.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ytuł 1"/>
          <p:cNvSpPr>
            <a:spLocks noGrp="1"/>
          </p:cNvSpPr>
          <p:nvPr>
            <p:ph type="title"/>
          </p:nvPr>
        </p:nvSpPr>
        <p:spPr bwMode="auto">
          <a:xfrm>
            <a:off x="5245100" y="0"/>
            <a:ext cx="38989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sz="3200" dirty="0" smtClean="0"/>
              <a:t>Zatrudnienie w KSC wg wieku</a:t>
            </a:r>
            <a:br>
              <a:rPr lang="pl-PL" sz="3200" dirty="0" smtClean="0"/>
            </a:br>
            <a:endParaRPr lang="pl-PL" sz="2400" dirty="0" smtClean="0"/>
          </a:p>
        </p:txBody>
      </p:sp>
      <p:sp>
        <p:nvSpPr>
          <p:cNvPr id="9221" name="pole tekstowe 5"/>
          <p:cNvSpPr txBox="1">
            <a:spLocks noChangeArrowheads="1"/>
          </p:cNvSpPr>
          <p:nvPr/>
        </p:nvSpPr>
        <p:spPr bwMode="auto">
          <a:xfrm>
            <a:off x="0" y="6488113"/>
            <a:ext cx="32038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1600" dirty="0" smtClean="0"/>
              <a:t>Wg stanu na dzień 31 XII 2011 </a:t>
            </a:r>
            <a:r>
              <a:rPr lang="pl-PL" sz="1600" dirty="0"/>
              <a:t>r.</a:t>
            </a:r>
          </a:p>
        </p:txBody>
      </p:sp>
      <p:graphicFrame>
        <p:nvGraphicFramePr>
          <p:cNvPr id="4" name="Wykres 3"/>
          <p:cNvGraphicFramePr/>
          <p:nvPr/>
        </p:nvGraphicFramePr>
        <p:xfrm>
          <a:off x="0" y="1268760"/>
          <a:ext cx="91440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ytuł 1"/>
          <p:cNvSpPr>
            <a:spLocks noGrp="1"/>
          </p:cNvSpPr>
          <p:nvPr>
            <p:ph type="title"/>
          </p:nvPr>
        </p:nvSpPr>
        <p:spPr bwMode="auto">
          <a:xfrm>
            <a:off x="5245100" y="0"/>
            <a:ext cx="38989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sz="3200" dirty="0" smtClean="0"/>
              <a:t>Zatrudnienie w KSC wg płci</a:t>
            </a:r>
            <a:br>
              <a:rPr lang="pl-PL" sz="3200" dirty="0" smtClean="0"/>
            </a:br>
            <a:endParaRPr lang="pl-PL" sz="3200" dirty="0" smtClean="0"/>
          </a:p>
        </p:txBody>
      </p:sp>
      <p:graphicFrame>
        <p:nvGraphicFramePr>
          <p:cNvPr id="7" name="Wykres 6"/>
          <p:cNvGraphicFramePr/>
          <p:nvPr/>
        </p:nvGraphicFramePr>
        <p:xfrm>
          <a:off x="0" y="1340768"/>
          <a:ext cx="896448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ole tekstowe 5"/>
          <p:cNvSpPr txBox="1">
            <a:spLocks noChangeArrowheads="1"/>
          </p:cNvSpPr>
          <p:nvPr/>
        </p:nvSpPr>
        <p:spPr bwMode="auto">
          <a:xfrm>
            <a:off x="0" y="6488113"/>
            <a:ext cx="32038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1600" dirty="0" smtClean="0"/>
              <a:t>Wg stanu na dzień 31 XII 2011 </a:t>
            </a:r>
            <a:r>
              <a:rPr lang="pl-PL" sz="1600" dirty="0"/>
              <a:t>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5404</TotalTime>
  <Words>1938</Words>
  <Application>Microsoft Office PowerPoint</Application>
  <PresentationFormat>Pokaz na ekranie (4:3)</PresentationFormat>
  <Paragraphs>631</Paragraphs>
  <Slides>25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26" baseType="lpstr">
      <vt:lpstr>Projekt domyślny</vt:lpstr>
      <vt:lpstr>Zatrudnienie i wynagrodzenia w służbie cywilnej</vt:lpstr>
      <vt:lpstr>Agenda</vt:lpstr>
      <vt:lpstr>Sekcja „O” w Unii Europejskiej</vt:lpstr>
      <vt:lpstr>Służba cywilna – część administracji publicznej </vt:lpstr>
      <vt:lpstr>Zatrudnienie w KSC wg grup stanowisk i kategorii urzędów  </vt:lpstr>
      <vt:lpstr>Zatrudnienie w KSC wg grup stanowisk </vt:lpstr>
      <vt:lpstr>Zatrudnienie w KSC wg kategorii urzędów </vt:lpstr>
      <vt:lpstr>Zatrudnienie w KSC wg wieku </vt:lpstr>
      <vt:lpstr>Zatrudnienie w KSC wg płci </vt:lpstr>
      <vt:lpstr>Zmiana poziomu zatrudnienia w KSC</vt:lpstr>
      <vt:lpstr>Przyczyny zmian poziomu zatrudnienia  w ostatnich latach</vt:lpstr>
      <vt:lpstr>Slajd 12</vt:lpstr>
      <vt:lpstr>Slajd 13</vt:lpstr>
      <vt:lpstr>Slajd 14</vt:lpstr>
      <vt:lpstr>Fluktuacja zatrudnienia w KSC (odejścia)</vt:lpstr>
      <vt:lpstr>Finansowanie służby cywilnej</vt:lpstr>
      <vt:lpstr>Slajd 17</vt:lpstr>
      <vt:lpstr> </vt:lpstr>
      <vt:lpstr>Slajd 19</vt:lpstr>
      <vt:lpstr>Slajd 20</vt:lpstr>
      <vt:lpstr>Slajd 21</vt:lpstr>
      <vt:lpstr>Slajd 22</vt:lpstr>
      <vt:lpstr>Slajd 23</vt:lpstr>
      <vt:lpstr>Slajd 24</vt:lpstr>
      <vt:lpstr>Slajd 25</vt:lpstr>
    </vt:vector>
  </TitlesOfParts>
  <Company>USC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mkuzawin</dc:creator>
  <cp:lastModifiedBy>mdabrows</cp:lastModifiedBy>
  <cp:revision>471</cp:revision>
  <cp:lastPrinted>2012-02-06T08:25:36Z</cp:lastPrinted>
  <dcterms:created xsi:type="dcterms:W3CDTF">2007-04-02T08:14:53Z</dcterms:created>
  <dcterms:modified xsi:type="dcterms:W3CDTF">2012-04-25T12:20:45Z</dcterms:modified>
</cp:coreProperties>
</file>